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64" r:id="rId11"/>
    <p:sldId id="265" r:id="rId12"/>
    <p:sldId id="275" r:id="rId13"/>
    <p:sldId id="276" r:id="rId14"/>
    <p:sldId id="277" r:id="rId15"/>
    <p:sldId id="278" r:id="rId16"/>
    <p:sldId id="279" r:id="rId17"/>
    <p:sldId id="280" r:id="rId18"/>
    <p:sldId id="291" r:id="rId19"/>
    <p:sldId id="281" r:id="rId20"/>
    <p:sldId id="282" r:id="rId21"/>
    <p:sldId id="289" r:id="rId22"/>
    <p:sldId id="290" r:id="rId23"/>
    <p:sldId id="283" r:id="rId24"/>
    <p:sldId id="284" r:id="rId25"/>
    <p:sldId id="285" r:id="rId26"/>
    <p:sldId id="286" r:id="rId27"/>
    <p:sldId id="293" r:id="rId28"/>
    <p:sldId id="294" r:id="rId29"/>
    <p:sldId id="296" r:id="rId30"/>
    <p:sldId id="266" r:id="rId31"/>
    <p:sldId id="267" r:id="rId32"/>
    <p:sldId id="297" r:id="rId33"/>
    <p:sldId id="273" r:id="rId34"/>
    <p:sldId id="274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53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1F9C7-EBC7-4021-BBC7-7ED5DBE00E37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9A4C0-D0BD-4E6E-B66B-0B8D68E61D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11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686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28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49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39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791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528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279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754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Falta explicar</a:t>
            </a:r>
            <a:r>
              <a:rPr lang="pt-BR" baseline="0" dirty="0" smtClean="0"/>
              <a:t> como faz para trocar o titular e como o sistema registra a nomeação;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93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7508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Igual os slides</a:t>
            </a:r>
            <a:r>
              <a:rPr lang="pt-BR" baseline="0" dirty="0" smtClean="0"/>
              <a:t> do acesso do titular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370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852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4602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758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4486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Igual os slides</a:t>
            </a:r>
            <a:r>
              <a:rPr lang="pt-BR" baseline="0" dirty="0" smtClean="0"/>
              <a:t> do acesso do titular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9198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623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3792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Slide sobre</a:t>
            </a:r>
            <a:r>
              <a:rPr lang="pt-BR" baseline="0" dirty="0" smtClean="0"/>
              <a:t> solicitações diversas, solicitações retroativas e transferência de membro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280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2331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530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23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986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92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apenas uma observação</a:t>
            </a:r>
            <a:r>
              <a:rPr lang="pt-BR" baseline="0" dirty="0" smtClean="0"/>
              <a:t> sobre o que deve ser feito em caso de pendência de cadastro.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413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031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7933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sobre</a:t>
            </a:r>
            <a:r>
              <a:rPr lang="pt-BR" baseline="0" dirty="0" smtClean="0"/>
              <a:t> o que deve ser feito após o cadastro da obra nova.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84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746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43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Confirmar com o Junior se este é o momento que o sistema libera a nomeação do</a:t>
            </a:r>
            <a:r>
              <a:rPr lang="pt-BR" baseline="0" dirty="0" smtClean="0"/>
              <a:t> superintendente.</a:t>
            </a:r>
          </a:p>
          <a:p>
            <a:r>
              <a:rPr lang="pt-BR" baseline="0" dirty="0" smtClean="0"/>
              <a:t>Quando a etapa é processada? E se não houverem dados para serem alterados?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219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244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71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 a etapa é processada?</a:t>
            </a:r>
            <a:r>
              <a:rPr lang="pt-BR" baseline="0" dirty="0" smtClean="0"/>
              <a:t> (está no slide anterior)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A4C0-D0BD-4E6E-B66B-0B8D68E61DF1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67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83968C-E442-4FB3-9FEA-3AF621C871B1}" type="datetimeFigureOut">
              <a:rPr lang="pt-BR" smtClean="0"/>
              <a:t>22/02/2024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63B660-05A6-4E1C-96BA-743A803DCE48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140000">
            <a:off x="653106" y="557485"/>
            <a:ext cx="6914288" cy="1394703"/>
          </a:xfrm>
        </p:spPr>
        <p:txBody>
          <a:bodyPr/>
          <a:lstStyle/>
          <a:p>
            <a:r>
              <a:rPr lang="pt-BR" dirty="0"/>
              <a:t>Censo </a:t>
            </a:r>
            <a:r>
              <a:rPr lang="pt-BR" dirty="0" smtClean="0"/>
              <a:t>Ministerial </a:t>
            </a:r>
            <a:endParaRPr lang="pt-BR" dirty="0"/>
          </a:p>
        </p:txBody>
      </p:sp>
      <p:pic>
        <p:nvPicPr>
          <p:cNvPr id="4" name="Picture 2" descr="C:\Users\Isabelle\Documents\slogan sg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584"/>
            <a:ext cx="3326771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565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548640"/>
          </a:xfrm>
        </p:spPr>
        <p:txBody>
          <a:bodyPr/>
          <a:lstStyle/>
          <a:p>
            <a:r>
              <a:rPr lang="pt-BR" dirty="0" smtClean="0"/>
              <a:t>3°Etapa</a:t>
            </a:r>
            <a:br>
              <a:rPr lang="pt-BR" dirty="0" smtClean="0"/>
            </a:br>
            <a:r>
              <a:rPr lang="pt-BR" dirty="0"/>
              <a:t>Igreja Locais da Região e suas etapas</a:t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50" y="1196752"/>
            <a:ext cx="5760640" cy="379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5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027" y="332656"/>
            <a:ext cx="8352928" cy="1368152"/>
          </a:xfrm>
        </p:spPr>
        <p:txBody>
          <a:bodyPr>
            <a:noAutofit/>
          </a:bodyPr>
          <a:lstStyle/>
          <a:p>
            <a:pPr algn="ctr"/>
            <a:r>
              <a:rPr lang="pt-BR" sz="1800" b="0" dirty="0"/>
              <a:t>Para iniciar as verificações em uma Igreja Local, clique em </a:t>
            </a:r>
            <a:r>
              <a:rPr lang="pt-BR" sz="1800" b="0" dirty="0" smtClean="0"/>
              <a:t>”SELECIONAR” e verifique se todas etapas estão atualizadas.</a:t>
            </a:r>
            <a:endParaRPr lang="pt-BR" sz="18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5"/>
            <a:ext cx="3200566" cy="29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02" y="1585955"/>
            <a:ext cx="4290898" cy="29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923928" y="2564904"/>
            <a:ext cx="764851" cy="8640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4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714438"/>
            <a:ext cx="7520940" cy="548640"/>
          </a:xfrm>
        </p:spPr>
        <p:txBody>
          <a:bodyPr/>
          <a:lstStyle/>
          <a:p>
            <a:pPr algn="ctr"/>
            <a:r>
              <a:rPr lang="pt-BR" dirty="0" smtClean="0"/>
              <a:t>1-Verificação do cadastro da igreja </a:t>
            </a:r>
            <a:endParaRPr lang="pt-BR" dirty="0"/>
          </a:p>
        </p:txBody>
      </p:sp>
      <p:pic>
        <p:nvPicPr>
          <p:cNvPr id="4" name="Picture 2" descr="C:\Users\Isabelle\Documents\ACESSAR CADASTR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6"/>
          <a:stretch/>
        </p:blipFill>
        <p:spPr bwMode="auto">
          <a:xfrm>
            <a:off x="1835696" y="1412776"/>
            <a:ext cx="5400600" cy="32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-26905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3°Etapa</a:t>
            </a:r>
            <a:br>
              <a:rPr lang="pt-BR" sz="1200" b="1" dirty="0"/>
            </a:br>
            <a:r>
              <a:rPr lang="pt-BR" sz="1200" b="1" dirty="0"/>
              <a:t>Igreja Locais da Região e suas etapas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4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3538" y="515780"/>
            <a:ext cx="7520940" cy="680972"/>
          </a:xfrm>
        </p:spPr>
        <p:txBody>
          <a:bodyPr>
            <a:normAutofit/>
          </a:bodyPr>
          <a:lstStyle/>
          <a:p>
            <a:pPr algn="ctr"/>
            <a:r>
              <a:rPr lang="pt-BR" sz="1800" b="0" dirty="0"/>
              <a:t>Verifique se os dados abaixo estão </a:t>
            </a:r>
            <a:r>
              <a:rPr lang="pt-BR" sz="1800" b="0" dirty="0" smtClean="0"/>
              <a:t>corretos e clique </a:t>
            </a:r>
            <a:r>
              <a:rPr lang="pt-BR" sz="1800" b="0" dirty="0"/>
              <a:t>em "Atualizar" para processar esta etapa. </a:t>
            </a:r>
          </a:p>
          <a:p>
            <a:pPr algn="ctr"/>
            <a:endParaRPr lang="pt-BR" sz="200" b="0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-26905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3°Etapa</a:t>
            </a:r>
            <a:br>
              <a:rPr lang="pt-BR" sz="1200" b="1" dirty="0"/>
            </a:br>
            <a:r>
              <a:rPr lang="pt-BR" sz="1200" b="1" dirty="0"/>
              <a:t>Igreja Locais da Região e suas etapas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Picture 2" descr="C:\Users\Isabelle\Documents\1º et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8" y="1556792"/>
            <a:ext cx="3811400" cy="33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4211960" y="3104964"/>
            <a:ext cx="648072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3300"/>
              </a:solidFill>
            </a:endParaRPr>
          </a:p>
        </p:txBody>
      </p:sp>
      <p:pic>
        <p:nvPicPr>
          <p:cNvPr id="7" name="Picture 3" descr="C:\Users\Isabelle\Documents\atualiz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38" y="1556792"/>
            <a:ext cx="4055235" cy="34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538" y="480926"/>
            <a:ext cx="7520940" cy="548640"/>
          </a:xfrm>
        </p:spPr>
        <p:txBody>
          <a:bodyPr/>
          <a:lstStyle/>
          <a:p>
            <a:pPr algn="ctr"/>
            <a:r>
              <a:rPr lang="pt-BR" dirty="0" smtClean="0"/>
              <a:t>2-Lançamento das ESTATÍSTICAS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-26905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3°Etapa</a:t>
            </a:r>
            <a:br>
              <a:rPr lang="pt-BR" sz="1200" b="1" dirty="0"/>
            </a:br>
            <a:r>
              <a:rPr lang="pt-BR" sz="1200" b="1" dirty="0"/>
              <a:t>Igreja Locais da Região e suas etapas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8" name="Picture 3" descr="C:\Users\Isabelle\Documents\acessar estatític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t="15982" r="2175" b="138"/>
          <a:stretch/>
        </p:blipFill>
        <p:spPr bwMode="auto">
          <a:xfrm>
            <a:off x="1989774" y="1268760"/>
            <a:ext cx="5308467" cy="33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84702"/>
            <a:ext cx="8352928" cy="1008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000" b="0" dirty="0" smtClean="0"/>
              <a:t>É possível verificar e cadastrar todas as estatísticas da igreja do ano corrente e anteriores.</a:t>
            </a:r>
          </a:p>
          <a:p>
            <a:pPr algn="ctr"/>
            <a:r>
              <a:rPr lang="pt-BR" sz="2000" b="0" dirty="0" smtClean="0"/>
              <a:t>Cadastre as estatísticas do ano corrente para processar essa etapa.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-26905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3°Etapa</a:t>
            </a:r>
            <a:br>
              <a:rPr lang="pt-BR" sz="1200" b="1" dirty="0"/>
            </a:br>
            <a:r>
              <a:rPr lang="pt-BR" sz="1200" b="1" dirty="0"/>
              <a:t>Igreja Locais da Região e suas etapas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48608" y="1939269"/>
            <a:ext cx="3233256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3439919" y="2945725"/>
            <a:ext cx="410539" cy="4398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"/>
          <a:stretch/>
        </p:blipFill>
        <p:spPr bwMode="auto">
          <a:xfrm>
            <a:off x="3850458" y="1731042"/>
            <a:ext cx="2462660" cy="275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6516216" y="2945726"/>
            <a:ext cx="410539" cy="4398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6"/>
          <a:stretch/>
        </p:blipFill>
        <p:spPr bwMode="auto">
          <a:xfrm>
            <a:off x="7083967" y="1692280"/>
            <a:ext cx="2049721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7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59" y="334892"/>
            <a:ext cx="7520940" cy="643818"/>
          </a:xfrm>
        </p:spPr>
        <p:txBody>
          <a:bodyPr/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3-Verificação </a:t>
            </a:r>
            <a:r>
              <a:rPr lang="pt-BR" dirty="0"/>
              <a:t>do Pastor Titular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-27301" y="-26905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3°Etapa</a:t>
            </a:r>
            <a:br>
              <a:rPr lang="pt-BR" sz="1200" b="1" dirty="0"/>
            </a:br>
            <a:r>
              <a:rPr lang="pt-BR" sz="1200" b="1" dirty="0"/>
              <a:t>Igreja Locais da Região e suas etapas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Picture 2" descr="C:\Users\Isabelle\Documents\acessar titula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/>
          <a:stretch/>
        </p:blipFill>
        <p:spPr bwMode="auto">
          <a:xfrm>
            <a:off x="1835696" y="1340768"/>
            <a:ext cx="5366467" cy="33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332656"/>
            <a:ext cx="7520940" cy="1032228"/>
          </a:xfrm>
        </p:spPr>
        <p:txBody>
          <a:bodyPr>
            <a:normAutofit/>
          </a:bodyPr>
          <a:lstStyle/>
          <a:p>
            <a:pPr algn="ctr"/>
            <a:r>
              <a:rPr lang="pt-BR" b="0" dirty="0"/>
              <a:t>Verifique se os dados abaixo estão </a:t>
            </a:r>
            <a:r>
              <a:rPr lang="pt-BR" b="0" dirty="0" smtClean="0"/>
              <a:t>corretos e </a:t>
            </a:r>
            <a:r>
              <a:rPr lang="pt-BR" b="0" dirty="0"/>
              <a:t>clique em "Atualizar" para processar esta etapa. </a:t>
            </a:r>
          </a:p>
        </p:txBody>
      </p:sp>
      <p:pic>
        <p:nvPicPr>
          <p:cNvPr id="4" name="Picture 2" descr="C:\Users\Isabelle\Documents\atualização cadast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5034"/>
            <a:ext cx="3918038" cy="34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4207478" y="2918053"/>
            <a:ext cx="296995" cy="7920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C:\Users\Isabelle\Documents\atualiza 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17832"/>
            <a:ext cx="4283968" cy="34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332656"/>
            <a:ext cx="7560840" cy="1008112"/>
          </a:xfrm>
        </p:spPr>
        <p:txBody>
          <a:bodyPr>
            <a:noAutofit/>
          </a:bodyPr>
          <a:lstStyle/>
          <a:p>
            <a:pPr algn="ctr"/>
            <a:r>
              <a:rPr lang="pt-BR" sz="2000" b="0" dirty="0"/>
              <a:t>Realize a pesquisa do novo titular através do prontuário, verifique se o cadastro </a:t>
            </a:r>
            <a:r>
              <a:rPr lang="pt-BR" sz="2000" b="0" dirty="0" smtClean="0"/>
              <a:t>encontrado </a:t>
            </a:r>
            <a:r>
              <a:rPr lang="pt-BR" sz="2000" b="0" dirty="0"/>
              <a:t>está correto, clique em "</a:t>
            </a:r>
            <a:r>
              <a:rPr lang="pt-BR" sz="2000" b="0" dirty="0" smtClean="0"/>
              <a:t>confirmar“ e se necessário atualize o cadastro do novo titular.</a:t>
            </a:r>
            <a:endParaRPr lang="pt-BR" sz="20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" y="2026443"/>
            <a:ext cx="2114194" cy="19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26443"/>
            <a:ext cx="2345882" cy="187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89" y="2032110"/>
            <a:ext cx="2784285" cy="185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2339752" y="2636912"/>
            <a:ext cx="43204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580112" y="2698671"/>
            <a:ext cx="43204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8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80926"/>
            <a:ext cx="7200800" cy="548640"/>
          </a:xfrm>
        </p:spPr>
        <p:txBody>
          <a:bodyPr/>
          <a:lstStyle/>
          <a:p>
            <a:pPr algn="ctr"/>
            <a:r>
              <a:rPr lang="pt-BR" dirty="0" smtClean="0"/>
              <a:t>4-Conselho </a:t>
            </a:r>
            <a:r>
              <a:rPr lang="pt-BR" dirty="0"/>
              <a:t>Diretor Local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-26905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3°Etapa</a:t>
            </a:r>
            <a:br>
              <a:rPr lang="pt-BR" sz="1200" b="1" dirty="0"/>
            </a:br>
            <a:r>
              <a:rPr lang="pt-BR" sz="1200" b="1" dirty="0"/>
              <a:t>Igreja Locais da Região e suas etapas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Picture 2" descr="C:\Users\Isabelle\Documents\acessar cdl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6"/>
          <a:stretch/>
        </p:blipFill>
        <p:spPr bwMode="auto">
          <a:xfrm>
            <a:off x="1631774" y="1100138"/>
            <a:ext cx="5902677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</p:spPr>
        <p:txBody>
          <a:bodyPr/>
          <a:lstStyle/>
          <a:p>
            <a:r>
              <a:rPr lang="pt-BR" sz="3200" dirty="0" smtClean="0"/>
              <a:t>O que é censo ministerial?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1416"/>
            <a:ext cx="8856984" cy="5256584"/>
          </a:xfrm>
        </p:spPr>
        <p:txBody>
          <a:bodyPr>
            <a:normAutofit/>
          </a:bodyPr>
          <a:lstStyle/>
          <a:p>
            <a:pPr algn="ctr"/>
            <a:r>
              <a:rPr lang="pt-BR" sz="2800" b="0" dirty="0"/>
              <a:t>É a área do sistema SGAF onde os superintendentes podem atualizar os dados da região, </a:t>
            </a:r>
            <a:r>
              <a:rPr lang="pt-BR" sz="2800" b="0" dirty="0" smtClean="0"/>
              <a:t>igrejas </a:t>
            </a:r>
            <a:r>
              <a:rPr lang="pt-BR" sz="2800" b="0" dirty="0"/>
              <a:t>e dos membros do </a:t>
            </a:r>
            <a:r>
              <a:rPr lang="pt-BR" sz="2800" b="0" dirty="0" smtClean="0"/>
              <a:t>ministério</a:t>
            </a:r>
            <a:r>
              <a:rPr lang="pt-BR" sz="2800" dirty="0" smtClean="0"/>
              <a:t>. </a:t>
            </a:r>
          </a:p>
          <a:p>
            <a:pPr algn="ctr"/>
            <a:r>
              <a:rPr lang="pt-BR" sz="2800" b="0" dirty="0" smtClean="0"/>
              <a:t>Também é possível emitir e imprimir nomeações, bloquear cadastros e solicitar aberturas de obras novas.</a:t>
            </a: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41518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60649"/>
            <a:ext cx="7520940" cy="1440160"/>
          </a:xfrm>
        </p:spPr>
        <p:txBody>
          <a:bodyPr/>
          <a:lstStyle/>
          <a:p>
            <a:pPr algn="ctr"/>
            <a:r>
              <a:rPr lang="pt-BR" b="0" dirty="0"/>
              <a:t>Clique em “Informar Titular do Cargo” para cadastrar um novo membro do CDL e em “Substituir” em casos de alteração.</a:t>
            </a:r>
          </a:p>
          <a:p>
            <a:pPr algn="ctr"/>
            <a:r>
              <a:rPr lang="pt-BR" dirty="0" err="1"/>
              <a:t>Obs</a:t>
            </a:r>
            <a:r>
              <a:rPr lang="pt-BR" dirty="0"/>
              <a:t>: Os cargos 2º SECRETARIO,2º TESOUREIRO e 3º TESOUREIRO são OPCIONAIS, os demais devem ser informados.</a:t>
            </a:r>
          </a:p>
          <a:p>
            <a:endParaRPr lang="pt-BR" dirty="0"/>
          </a:p>
        </p:txBody>
      </p:sp>
      <p:pic>
        <p:nvPicPr>
          <p:cNvPr id="4" name="Picture 9" descr="C:\Users\Isabelle\Documents\1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" y="2279808"/>
            <a:ext cx="2695151" cy="22983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2822396" y="3102155"/>
            <a:ext cx="309444" cy="6536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6" descr="C:\Users\Isabelle\Documents\cdl 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83514"/>
            <a:ext cx="2629333" cy="22909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5979342" y="3102155"/>
            <a:ext cx="309444" cy="6536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8" descr="C:\Users\Isabelle\Documents\cadastro cd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5" b="1631"/>
          <a:stretch/>
        </p:blipFill>
        <p:spPr bwMode="auto">
          <a:xfrm>
            <a:off x="6425819" y="2294671"/>
            <a:ext cx="2596388" cy="2268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620688"/>
            <a:ext cx="7520940" cy="3579849"/>
          </a:xfrm>
        </p:spPr>
        <p:txBody>
          <a:bodyPr/>
          <a:lstStyle/>
          <a:p>
            <a:pPr algn="ctr"/>
            <a:r>
              <a:rPr lang="pt-BR" b="0" dirty="0"/>
              <a:t>Você pode atualizar o cadastro do membro clicando em “editar cadastro”.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03574"/>
            <a:ext cx="3967716" cy="305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4316843" y="3104964"/>
            <a:ext cx="648072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83" y="2166995"/>
            <a:ext cx="4038417" cy="252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88640"/>
            <a:ext cx="7520940" cy="3579849"/>
          </a:xfrm>
        </p:spPr>
        <p:txBody>
          <a:bodyPr/>
          <a:lstStyle/>
          <a:p>
            <a:pPr algn="ctr"/>
            <a:r>
              <a:rPr lang="pt-BR" b="0" dirty="0"/>
              <a:t>Se não houver nenhuma atualização clique em “voltar”.</a:t>
            </a:r>
          </a:p>
          <a:p>
            <a:endParaRPr lang="pt-BR" dirty="0"/>
          </a:p>
        </p:txBody>
      </p:sp>
      <p:pic>
        <p:nvPicPr>
          <p:cNvPr id="4" name="Picture 2" descr="C:\Users\Isabelle\Documents\voltar 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8332" y="836711"/>
            <a:ext cx="5008762" cy="379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80926"/>
            <a:ext cx="9144000" cy="715826"/>
          </a:xfrm>
        </p:spPr>
        <p:txBody>
          <a:bodyPr/>
          <a:lstStyle/>
          <a:p>
            <a:pPr algn="ctr"/>
            <a:r>
              <a:rPr lang="pt-BR" sz="2000" dirty="0"/>
              <a:t>Cadastramento das congregações e Agências de Evangelização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-26905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3°Etapa</a:t>
            </a:r>
            <a:br>
              <a:rPr lang="pt-BR" sz="1200" b="1" dirty="0"/>
            </a:br>
            <a:r>
              <a:rPr lang="pt-BR" sz="1200" b="1" dirty="0"/>
              <a:t>Igreja Locais da Região e suas etapas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Picture 2" descr="C:\Users\Isabelle\Documents\acessar agênci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/>
          <a:stretch/>
        </p:blipFill>
        <p:spPr bwMode="auto">
          <a:xfrm>
            <a:off x="1907704" y="1273159"/>
            <a:ext cx="5688632" cy="35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88641"/>
            <a:ext cx="7520940" cy="1296144"/>
          </a:xfrm>
        </p:spPr>
        <p:txBody>
          <a:bodyPr/>
          <a:lstStyle/>
          <a:p>
            <a:pPr algn="ctr"/>
            <a:r>
              <a:rPr lang="pt-BR" b="0" dirty="0"/>
              <a:t>Para solicitar a abertura de Agências de Evangelização(Congregações, Pontos de Pregação, Santuários, Células e outros) clique em “novo cadastro” e “cadastrar”. </a:t>
            </a:r>
          </a:p>
          <a:p>
            <a:endParaRPr lang="pt-BR" dirty="0"/>
          </a:p>
        </p:txBody>
      </p:sp>
      <p:pic>
        <p:nvPicPr>
          <p:cNvPr id="5" name="Picture 2" descr="C:\Users\Isabelle\Documents\novo cadast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8840"/>
            <a:ext cx="4837755" cy="226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5128533" y="2546232"/>
            <a:ext cx="518515" cy="720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 descr="C:\Users\Isabelle\Documents\cadastrar 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117545" cy="34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6-Verificação </a:t>
            </a:r>
            <a:r>
              <a:rPr lang="pt-BR" dirty="0"/>
              <a:t>do Cadastro Ministerial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-26905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3°Etapa</a:t>
            </a:r>
            <a:br>
              <a:rPr lang="pt-BR" sz="1200" b="1" dirty="0"/>
            </a:br>
            <a:r>
              <a:rPr lang="pt-BR" sz="1200" b="1" dirty="0"/>
              <a:t>Igreja Locais da Região e suas etapas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Picture 2" descr="C:\Users\Isabelle\Documents\acessar membro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/>
          <a:stretch/>
        </p:blipFill>
        <p:spPr bwMode="auto">
          <a:xfrm>
            <a:off x="1707586" y="1100138"/>
            <a:ext cx="5751053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845" y="41105"/>
            <a:ext cx="8921651" cy="1580908"/>
          </a:xfrm>
        </p:spPr>
        <p:txBody>
          <a:bodyPr>
            <a:noAutofit/>
          </a:bodyPr>
          <a:lstStyle/>
          <a:p>
            <a:pPr algn="ctr"/>
            <a:r>
              <a:rPr lang="pt-BR" b="0" dirty="0" smtClean="0"/>
              <a:t>Verifique se o sistema identificou alguma pendência cadastral.</a:t>
            </a:r>
          </a:p>
          <a:p>
            <a:pPr algn="ctr"/>
            <a:r>
              <a:rPr lang="pt-BR" b="0" dirty="0" smtClean="0"/>
              <a:t>Clique </a:t>
            </a:r>
            <a:r>
              <a:rPr lang="pt-BR" b="0" dirty="0"/>
              <a:t>em "Atualizar Cadastro/Realizar Solicitação“ </a:t>
            </a:r>
            <a:r>
              <a:rPr lang="pt-BR" b="0" dirty="0" smtClean="0"/>
              <a:t>para acessar o cadastro do membro desejado. Ao clicar em atualizar, a etapa deste membro será atualizada e a nomeação do ano corrente será registrada automaticamente. Caso o mesmo não faça parte da sua região, clique em “Solicitações Diversas”</a:t>
            </a:r>
            <a:endParaRPr lang="pt-BR" b="0" dirty="0"/>
          </a:p>
        </p:txBody>
      </p:sp>
      <p:pic>
        <p:nvPicPr>
          <p:cNvPr id="4" name="Picture 2" descr="C:\Users\Isabelle\Documents\realizar solicitaçõ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2519"/>
          <a:stretch/>
        </p:blipFill>
        <p:spPr bwMode="auto">
          <a:xfrm>
            <a:off x="114845" y="1810664"/>
            <a:ext cx="4097116" cy="31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4498114" y="3100817"/>
            <a:ext cx="505934" cy="6563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 descr="C:\Users\Isabelle\Documents\atualizar 4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14" y="1898393"/>
            <a:ext cx="3664866" cy="30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6951" y="260649"/>
            <a:ext cx="7520940" cy="720080"/>
          </a:xfrm>
        </p:spPr>
        <p:txBody>
          <a:bodyPr>
            <a:noAutofit/>
          </a:bodyPr>
          <a:lstStyle/>
          <a:p>
            <a:pPr algn="ctr"/>
            <a:r>
              <a:rPr lang="pt-BR" sz="2000" b="0" dirty="0" smtClean="0"/>
              <a:t>Para fazer a transferência de pastores ou obreiros selecione a igreja que vai transferir e clique em “Fazer solicitações para Pastores ou Obreiros recebidos nesta igreja da Região” a transferência é concluída quando o nome  do Pastor constar na tabela que aparece abaixo.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61" y="2744613"/>
            <a:ext cx="1403648" cy="97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42" y="2847274"/>
            <a:ext cx="1202638" cy="82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47274"/>
            <a:ext cx="1429217" cy="76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78" y="2905812"/>
            <a:ext cx="1379049" cy="7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7333643" y="3115044"/>
            <a:ext cx="360039" cy="2541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" y="2697103"/>
            <a:ext cx="1148594" cy="10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ta para a direita 12"/>
          <p:cNvSpPr/>
          <p:nvPr/>
        </p:nvSpPr>
        <p:spPr>
          <a:xfrm>
            <a:off x="5547910" y="3131622"/>
            <a:ext cx="360039" cy="2541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3347864" y="3104358"/>
            <a:ext cx="360039" cy="2541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1403648" y="3120922"/>
            <a:ext cx="360039" cy="2541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1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4699"/>
            <a:ext cx="8784976" cy="1364101"/>
          </a:xfrm>
        </p:spPr>
        <p:txBody>
          <a:bodyPr>
            <a:normAutofit/>
          </a:bodyPr>
          <a:lstStyle/>
          <a:p>
            <a:pPr algn="ctr"/>
            <a:r>
              <a:rPr lang="pt-BR" sz="2000" b="0" dirty="0" smtClean="0"/>
              <a:t>Para efetuar solicitações de demissão a pedido, demissão por abandono, falecido, paradeiro desconhecido, clique em “solicitações diversas” </a:t>
            </a:r>
          </a:p>
          <a:p>
            <a:endParaRPr lang="pt-BR" dirty="0"/>
          </a:p>
        </p:txBody>
      </p:sp>
      <p:pic>
        <p:nvPicPr>
          <p:cNvPr id="4" name="Picture 2" descr="C:\Users\Isabelle\Documents\realizar solicitaçõ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2519"/>
          <a:stretch/>
        </p:blipFill>
        <p:spPr bwMode="auto">
          <a:xfrm>
            <a:off x="1" y="2706647"/>
            <a:ext cx="1879527" cy="14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7244"/>
            <a:ext cx="2280285" cy="127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86" y="2787244"/>
            <a:ext cx="1800200" cy="119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06647"/>
            <a:ext cx="1385866" cy="12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1979801" y="3263229"/>
            <a:ext cx="216024" cy="331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4788024" y="3263229"/>
            <a:ext cx="216024" cy="331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6948264" y="3263229"/>
            <a:ext cx="216024" cy="331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3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60648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pt-BR" sz="2400" b="0" dirty="0" smtClean="0"/>
              <a:t>Para solicitação retroativa, clique em “solicitações diversas”, selecione “nomeação retroativa” e siga passo-a-passo para efetuar a solicitação</a:t>
            </a:r>
            <a:endParaRPr lang="pt-BR" sz="2400" b="0" dirty="0"/>
          </a:p>
        </p:txBody>
      </p:sp>
      <p:pic>
        <p:nvPicPr>
          <p:cNvPr id="4" name="Picture 2" descr="C:\Users\Isabelle\Documents\realizar solicitaçõ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2519"/>
          <a:stretch/>
        </p:blipFill>
        <p:spPr bwMode="auto">
          <a:xfrm>
            <a:off x="1" y="2723494"/>
            <a:ext cx="1835696" cy="14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52" y="2926957"/>
            <a:ext cx="2014267" cy="10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65" y="2888377"/>
            <a:ext cx="2232249" cy="108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01" y="2886689"/>
            <a:ext cx="1848259" cy="10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937910" y="3212976"/>
            <a:ext cx="216023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4316107" y="3212976"/>
            <a:ext cx="216023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6981325" y="3212976"/>
            <a:ext cx="216023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8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etapa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520940" cy="3579849"/>
          </a:xfrm>
        </p:spPr>
        <p:txBody>
          <a:bodyPr/>
          <a:lstStyle/>
          <a:p>
            <a:pPr algn="ctr"/>
            <a:r>
              <a:rPr lang="pt-BR" sz="2800" b="0" dirty="0"/>
              <a:t>O Censo Ministerial é separado por etapas e cada uma delas possui um percentual  que informa ao pastor se já foi processada. </a:t>
            </a:r>
          </a:p>
          <a:p>
            <a:pPr algn="ctr"/>
            <a:r>
              <a:rPr lang="pt-BR" sz="2800" b="0" dirty="0"/>
              <a:t>É necessário que todas as etapas sejam processadas para que o Censo da igreja seja considerado como concluído.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97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844522"/>
            <a:ext cx="7520940" cy="548640"/>
          </a:xfrm>
        </p:spPr>
        <p:txBody>
          <a:bodyPr/>
          <a:lstStyle/>
          <a:p>
            <a:r>
              <a:rPr lang="pt-BR" dirty="0" smtClean="0"/>
              <a:t>4°ETAPA</a:t>
            </a:r>
            <a:br>
              <a:rPr lang="pt-BR" dirty="0" smtClean="0"/>
            </a:br>
            <a:r>
              <a:rPr lang="pt-BR" dirty="0"/>
              <a:t>Impressão das Nomeações</a:t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1" y="1427372"/>
            <a:ext cx="5616624" cy="359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58955"/>
            <a:ext cx="9036496" cy="781813"/>
          </a:xfrm>
        </p:spPr>
        <p:txBody>
          <a:bodyPr>
            <a:noAutofit/>
          </a:bodyPr>
          <a:lstStyle/>
          <a:p>
            <a:pPr algn="ctr"/>
            <a:r>
              <a:rPr lang="pt-BR" sz="1800" b="0" dirty="0" smtClean="0"/>
              <a:t>Para impressão de nomeação selecione o ano das solicitações e clique em “buscar” . </a:t>
            </a:r>
          </a:p>
          <a:p>
            <a:pPr algn="ctr"/>
            <a:r>
              <a:rPr lang="pt-BR" sz="1800" dirty="0" err="1" smtClean="0"/>
              <a:t>Obs:</a:t>
            </a:r>
            <a:r>
              <a:rPr lang="pt-BR" sz="1800" dirty="0" err="1"/>
              <a:t>São</a:t>
            </a:r>
            <a:r>
              <a:rPr lang="pt-BR" sz="1800" dirty="0"/>
              <a:t> </a:t>
            </a:r>
            <a:r>
              <a:rPr lang="pt-BR" sz="1800" dirty="0" smtClean="0"/>
              <a:t>exibidos somente os </a:t>
            </a:r>
            <a:r>
              <a:rPr lang="pt-BR" sz="1800" dirty="0"/>
              <a:t>anos que existem solicitações cadastradas no sistema.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457753"/>
            <a:ext cx="4032448" cy="152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44" y="1768802"/>
            <a:ext cx="3672408" cy="310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644008" y="2982531"/>
            <a:ext cx="504056" cy="473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8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88640"/>
            <a:ext cx="7520940" cy="964463"/>
          </a:xfrm>
        </p:spPr>
        <p:txBody>
          <a:bodyPr>
            <a:normAutofit/>
          </a:bodyPr>
          <a:lstStyle/>
          <a:p>
            <a:pPr algn="ctr"/>
            <a:r>
              <a:rPr lang="pt-BR" sz="2000" b="0" dirty="0" smtClean="0"/>
              <a:t>Em caso de pendência no cadastro entrar em contato com o CND (11)3226-3131, departamento de Ministério. </a:t>
            </a:r>
            <a:endParaRPr lang="pt-BR" sz="2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44" y="1268760"/>
            <a:ext cx="4248472" cy="370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530" y="476672"/>
            <a:ext cx="7520940" cy="548640"/>
          </a:xfrm>
        </p:spPr>
        <p:txBody>
          <a:bodyPr/>
          <a:lstStyle/>
          <a:p>
            <a:r>
              <a:rPr lang="pt-BR" dirty="0" smtClean="0"/>
              <a:t>5°Etapa </a:t>
            </a:r>
            <a:br>
              <a:rPr lang="pt-BR" dirty="0" smtClean="0"/>
            </a:br>
            <a:r>
              <a:rPr lang="pt-BR" dirty="0" smtClean="0"/>
              <a:t>ABERTURA DE OBRAS NOVAS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91" y="1173912"/>
            <a:ext cx="5743351" cy="380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1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414939"/>
            <a:ext cx="7520940" cy="781813"/>
          </a:xfrm>
        </p:spPr>
        <p:txBody>
          <a:bodyPr/>
          <a:lstStyle/>
          <a:p>
            <a:pPr algn="ctr"/>
            <a:r>
              <a:rPr lang="pt-BR" b="0" dirty="0"/>
              <a:t>Para solicitar a abertura da obra nova clique em “Cadastrar Obra Nova” e caso contrário clique em editar o cadastro da obra já cadastrada.</a:t>
            </a:r>
          </a:p>
          <a:p>
            <a:pPr algn="ctr"/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5"/>
          <a:stretch/>
        </p:blipFill>
        <p:spPr bwMode="auto">
          <a:xfrm>
            <a:off x="1423" y="2473414"/>
            <a:ext cx="4714593" cy="191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956174" cy="350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932040" y="3096893"/>
            <a:ext cx="648072" cy="6642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4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Etapas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700808"/>
            <a:ext cx="7520940" cy="357984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t-BR" sz="2800" b="0" dirty="0" smtClean="0"/>
              <a:t>Cadastro da Administração Regional </a:t>
            </a:r>
          </a:p>
          <a:p>
            <a:pPr>
              <a:buFont typeface="+mj-lt"/>
              <a:buAutoNum type="arabicPeriod"/>
            </a:pPr>
            <a:r>
              <a:rPr lang="pt-BR" sz="2800" b="0" dirty="0" smtClean="0"/>
              <a:t>Coordenadores e Diretores Regionais </a:t>
            </a:r>
          </a:p>
          <a:p>
            <a:pPr>
              <a:buFont typeface="+mj-lt"/>
              <a:buAutoNum type="arabicPeriod"/>
            </a:pPr>
            <a:r>
              <a:rPr lang="pt-BR" sz="2800" b="0" dirty="0" smtClean="0"/>
              <a:t>Igreja Locais da Região e suas etapas</a:t>
            </a:r>
          </a:p>
          <a:p>
            <a:pPr>
              <a:buFont typeface="+mj-lt"/>
              <a:buAutoNum type="arabicPeriod"/>
            </a:pPr>
            <a:r>
              <a:rPr lang="pt-BR" sz="2800" b="0" dirty="0" smtClean="0"/>
              <a:t>Impressão das Nomeações</a:t>
            </a:r>
          </a:p>
          <a:p>
            <a:pPr>
              <a:buFont typeface="+mj-lt"/>
              <a:buAutoNum type="arabicPeriod"/>
            </a:pPr>
            <a:r>
              <a:rPr lang="pt-BR" sz="2800" b="0" dirty="0" smtClean="0"/>
              <a:t>Abertura de Obras Novas </a:t>
            </a: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32727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1455"/>
            <a:ext cx="7992888" cy="1224136"/>
          </a:xfrm>
        </p:spPr>
        <p:txBody>
          <a:bodyPr/>
          <a:lstStyle/>
          <a:p>
            <a:r>
              <a:rPr lang="pt-BR" dirty="0" smtClean="0"/>
              <a:t>1°Etapa </a:t>
            </a:r>
            <a:br>
              <a:rPr lang="pt-BR" dirty="0" smtClean="0"/>
            </a:br>
            <a:r>
              <a:rPr lang="pt-BR" dirty="0"/>
              <a:t>Cadastro da Administração Regional </a:t>
            </a:r>
            <a:br>
              <a:rPr lang="pt-BR" dirty="0"/>
            </a:b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4313"/>
          <a:stretch/>
        </p:blipFill>
        <p:spPr bwMode="auto">
          <a:xfrm>
            <a:off x="1937435" y="1317433"/>
            <a:ext cx="5269129" cy="3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677891" cy="864097"/>
          </a:xfrm>
        </p:spPr>
        <p:txBody>
          <a:bodyPr>
            <a:noAutofit/>
          </a:bodyPr>
          <a:lstStyle/>
          <a:p>
            <a:pPr algn="ctr"/>
            <a:r>
              <a:rPr lang="pt-BR" sz="1800" b="0" dirty="0"/>
              <a:t>Verifique se os dados abaixo estão corretos, realize as alterações que forem </a:t>
            </a:r>
            <a:r>
              <a:rPr lang="pt-BR" sz="1800" b="0" dirty="0" smtClean="0"/>
              <a:t>necessárias. Clique em “atualizar” para a etapa ser processada  e após </a:t>
            </a:r>
            <a:r>
              <a:rPr lang="pt-BR" sz="1800" b="0" dirty="0"/>
              <a:t>o preenchimento a nomeação de superintendente será liberada automaticamente.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5" y="1452233"/>
            <a:ext cx="4211961" cy="318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57" y="1396381"/>
            <a:ext cx="3780332" cy="339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486493" y="2615769"/>
            <a:ext cx="576065" cy="63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6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797768"/>
          </a:xfrm>
        </p:spPr>
        <p:txBody>
          <a:bodyPr/>
          <a:lstStyle/>
          <a:p>
            <a:r>
              <a:rPr lang="pt-BR" dirty="0" smtClean="0"/>
              <a:t>2°ETAPA</a:t>
            </a:r>
            <a:br>
              <a:rPr lang="pt-BR" dirty="0" smtClean="0"/>
            </a:br>
            <a:r>
              <a:rPr lang="pt-BR" dirty="0"/>
              <a:t>Coordenadores e Diretores Regionais </a:t>
            </a:r>
            <a:br>
              <a:rPr lang="pt-BR" dirty="0"/>
            </a:b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0607"/>
            <a:ext cx="5400600" cy="35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332656"/>
            <a:ext cx="7520940" cy="3579849"/>
          </a:xfrm>
        </p:spPr>
        <p:txBody>
          <a:bodyPr/>
          <a:lstStyle/>
          <a:p>
            <a:pPr algn="ctr"/>
            <a:r>
              <a:rPr lang="pt-BR" b="0" dirty="0"/>
              <a:t>Ao acessar verifique se existe algum cargo “Não Processado”,</a:t>
            </a:r>
          </a:p>
          <a:p>
            <a:pPr algn="ctr"/>
            <a:r>
              <a:rPr lang="pt-BR" b="0" dirty="0"/>
              <a:t>clique em “Atualizar Cargo” e selecione “Sim” se possui o cargo selecionado ou “Não”.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88432" cy="337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4413064" y="2814295"/>
            <a:ext cx="50405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"/>
          <a:stretch/>
        </p:blipFill>
        <p:spPr bwMode="auto">
          <a:xfrm>
            <a:off x="5037856" y="1412776"/>
            <a:ext cx="3919860" cy="337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43395"/>
            <a:ext cx="7520940" cy="737333"/>
          </a:xfrm>
        </p:spPr>
        <p:txBody>
          <a:bodyPr/>
          <a:lstStyle/>
          <a:p>
            <a:pPr algn="ctr"/>
            <a:r>
              <a:rPr lang="pt-BR" b="0" dirty="0"/>
              <a:t>Se o cargo já foi processado, clique em “substituir” caso o titular do cargo não for o mesmo.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8" y="1759259"/>
            <a:ext cx="2599006" cy="239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2895922" y="2670626"/>
            <a:ext cx="323054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/>
          <a:stretch/>
        </p:blipFill>
        <p:spPr bwMode="auto">
          <a:xfrm>
            <a:off x="3491880" y="1866870"/>
            <a:ext cx="2511244" cy="218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66870"/>
            <a:ext cx="2361583" cy="22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6173687" y="2670626"/>
            <a:ext cx="323054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5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880</TotalTime>
  <Words>820</Words>
  <Application>Microsoft Office PowerPoint</Application>
  <PresentationFormat>Apresentação na tela (4:3)</PresentationFormat>
  <Paragraphs>99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Tunga</vt:lpstr>
      <vt:lpstr>Wingdings</vt:lpstr>
      <vt:lpstr>Ângulos</vt:lpstr>
      <vt:lpstr>Censo Ministerial </vt:lpstr>
      <vt:lpstr>O que é censo ministerial? </vt:lpstr>
      <vt:lpstr>etapa</vt:lpstr>
      <vt:lpstr>Etapas</vt:lpstr>
      <vt:lpstr>1°Etapa  Cadastro da Administração Regional  </vt:lpstr>
      <vt:lpstr>Apresentação do PowerPoint</vt:lpstr>
      <vt:lpstr>2°ETAPA Coordenadores e Diretores Regionais  </vt:lpstr>
      <vt:lpstr>Apresentação do PowerPoint</vt:lpstr>
      <vt:lpstr>Apresentação do PowerPoint</vt:lpstr>
      <vt:lpstr>3°Etapa Igreja Locais da Região e suas etapas  </vt:lpstr>
      <vt:lpstr>Apresentação do PowerPoint</vt:lpstr>
      <vt:lpstr>1-Verificação do cadastro da igreja </vt:lpstr>
      <vt:lpstr>Apresentação do PowerPoint</vt:lpstr>
      <vt:lpstr>2-Lançamento das ESTATÍSTICAS</vt:lpstr>
      <vt:lpstr>Apresentação do PowerPoint</vt:lpstr>
      <vt:lpstr> 3-Verificação do Pastor Titular</vt:lpstr>
      <vt:lpstr>Apresentação do PowerPoint</vt:lpstr>
      <vt:lpstr>Apresentação do PowerPoint</vt:lpstr>
      <vt:lpstr>4-Conselho Diretor Local</vt:lpstr>
      <vt:lpstr>Apresentação do PowerPoint</vt:lpstr>
      <vt:lpstr>Apresentação do PowerPoint</vt:lpstr>
      <vt:lpstr>Apresentação do PowerPoint</vt:lpstr>
      <vt:lpstr>Cadastramento das congregações e Agências de Evangelização</vt:lpstr>
      <vt:lpstr>Apresentação do PowerPoint</vt:lpstr>
      <vt:lpstr>6-Verificação do Cadastro Ministerial</vt:lpstr>
      <vt:lpstr>Apresentação do PowerPoint</vt:lpstr>
      <vt:lpstr>Apresentação do PowerPoint</vt:lpstr>
      <vt:lpstr>Apresentação do PowerPoint</vt:lpstr>
      <vt:lpstr>Apresentação do PowerPoint</vt:lpstr>
      <vt:lpstr>4°ETAPA Impressão das Nomeações  </vt:lpstr>
      <vt:lpstr>Apresentação do PowerPoint</vt:lpstr>
      <vt:lpstr>Apresentação do PowerPoint</vt:lpstr>
      <vt:lpstr>5°Etapa  ABERTURA DE OBRAS NOVAS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Censo Ministerial – Acesso superintendente</dc:title>
  <dc:creator>Isabelle</dc:creator>
  <cp:lastModifiedBy>Day</cp:lastModifiedBy>
  <cp:revision>63</cp:revision>
  <dcterms:created xsi:type="dcterms:W3CDTF">2018-03-22T11:40:12Z</dcterms:created>
  <dcterms:modified xsi:type="dcterms:W3CDTF">2024-02-22T16:43:04Z</dcterms:modified>
</cp:coreProperties>
</file>