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47"/>
  </p:notesMasterIdLst>
  <p:handoutMasterIdLst>
    <p:handoutMasterId r:id="rId48"/>
  </p:handoutMasterIdLst>
  <p:sldIdLst>
    <p:sldId id="259" r:id="rId5"/>
    <p:sldId id="281" r:id="rId6"/>
    <p:sldId id="282" r:id="rId7"/>
    <p:sldId id="298" r:id="rId8"/>
    <p:sldId id="271" r:id="rId9"/>
    <p:sldId id="272" r:id="rId10"/>
    <p:sldId id="273" r:id="rId11"/>
    <p:sldId id="276" r:id="rId12"/>
    <p:sldId id="277" r:id="rId13"/>
    <p:sldId id="290" r:id="rId14"/>
    <p:sldId id="270" r:id="rId15"/>
    <p:sldId id="283" r:id="rId16"/>
    <p:sldId id="295" r:id="rId17"/>
    <p:sldId id="260" r:id="rId18"/>
    <p:sldId id="261" r:id="rId19"/>
    <p:sldId id="284" r:id="rId20"/>
    <p:sldId id="285" r:id="rId21"/>
    <p:sldId id="287" r:id="rId22"/>
    <p:sldId id="286" r:id="rId23"/>
    <p:sldId id="268" r:id="rId24"/>
    <p:sldId id="269" r:id="rId25"/>
    <p:sldId id="263" r:id="rId26"/>
    <p:sldId id="264" r:id="rId27"/>
    <p:sldId id="288" r:id="rId28"/>
    <p:sldId id="289" r:id="rId29"/>
    <p:sldId id="265" r:id="rId30"/>
    <p:sldId id="267" r:id="rId31"/>
    <p:sldId id="292" r:id="rId32"/>
    <p:sldId id="293" r:id="rId33"/>
    <p:sldId id="294" r:id="rId34"/>
    <p:sldId id="278" r:id="rId35"/>
    <p:sldId id="279" r:id="rId36"/>
    <p:sldId id="280" r:id="rId37"/>
    <p:sldId id="296" r:id="rId38"/>
    <p:sldId id="297" r:id="rId39"/>
    <p:sldId id="299" r:id="rId40"/>
    <p:sldId id="300" r:id="rId41"/>
    <p:sldId id="301" r:id="rId42"/>
    <p:sldId id="302" r:id="rId43"/>
    <p:sldId id="303" r:id="rId44"/>
    <p:sldId id="304" r:id="rId45"/>
    <p:sldId id="262" r:id="rId46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26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47F2388-33D0-4259-BCCC-BFA68819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F5721D-C0E6-4BC1-B8BB-877F49D3EE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21F1E-34BC-448C-9BED-DF5C207B9FF6}" type="datetime1">
              <a:rPr lang="pt-BR" smtClean="0"/>
              <a:t>02/04/2025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8A9C7BA-66DC-4766-9EE0-5F97D32F5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E17CDEE-B515-4EE8-9E61-474606B407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219D-85CB-425F-BB6B-CC461AF32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82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11:58:02.3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4943 100,'-1'-1,"1"0,0 0,-1 0,1 0,-1 0,0 0,1 0,-1 0,0 0,1 0,-1 0,0 1,0-1,0 0,0 1,0-1,0 0,0 1,0-1,0 1,0 0,0-1,0 1,0 0,0 0,0-1,-2 1,-36-4,35 4,-421-4,217 7,-3124-3,3315 1,0 1,-33 7,-29 3,66-10,0-1,1 2,-1-1,0 2,1 0,0 0,0 1,-12 7,-25 10,-20 1,51-18,0 1,0 0,0 2,1 0,0 0,1 2,-16 11,-46 34,64-47,-1 1,2 0,-1 2,1-1,1 1,0 1,0 0,-15 24,11-10,2 1,1 1,1 0,1 1,2 0,-7 38,-1 6,8-39,1 1,2 0,-2 66,8-42,-1-4,2 1,13 78,11 15,22 74,-38-163,-7-43,0 1,2-1,0 0,1 0,7 17,-3-10,-1 0,-1 0,4 30,-6-27,2-1,14 40,63 184,-35-132,-4 26,-41-136,0 1,0-1,1 1,1-1,-1-1,1 1,11 10,20 28,-28-32,1-1,1 0,0-1,1 0,1-1,-1 0,25 15,-12-11,0-2,0-1,1-1,0-2,1 0,0-2,36 6,97 17,-64-10,-64-13,43 17,-53-16,1-1,-1-1,2 0,36 3,-48-8,-1 1,1 0,0 1,-1 1,20 8,-17-7,0 1,1-2,15 3,343 58,-302-54,-32-4,0-2,44 1,-57-5,-1 2,1 0,40 12,-39-8,0-1,0-1,30 0,-27-2,0 0,-1 2,40 12,1 5,-42-12,0-2,1 0,0-2,0-1,41 2,-60-6,0-1,0 2,0 0,-1 0,1 0,-1 2,1-1,-1 1,0 0,0 1,-1 0,16 11,-14-11,1 0,0-1,1 0,-1-1,1-1,-1 0,1 0,17 0,18 3,140 28,-171-30,1 1,-1 0,17 7,-19-6,-1 0,1-1,1-1,24 3,135 12,-108-7,-27-4,2-1,44-1,-55-4,-1 2,43 8,-57-8,203 22,-162-20,14 6,-49-7,1-1,28 2,140-8,138 5,-237 9,-49-5,54 1,-31-4,100 17,-102-10,110 3,-136-11,54 8,-53-4,52 0,912-7,-987 0,0 0,0-1,-1-1,1 0,-1-1,24-10,81-45,-104 52,3-4,-1-1,25-22,27-17,36-28,-78 62,-2-2,25-22,-7 6,-5 2,47-53,-12 11,16-34,-64 82,25-34,23-25,14-16,-62 70,-17 21,0 1,1-1,14-11,-13 12,-1 0,0 0,13-21,7-7,-10 12,-1 0,20-38,-11 18,51-91,-70 120,-1 0,-1 0,0-1,-1 1,-1-1,0 0,1-36,-2 30,2-27,8-47,-7 61,-2 0,-2-1,-3-66,-1 26,2 72,0 0,0 0,0 0,-1-1,0 1,0 0,-1 0,1 0,-1 1,-1-1,1 0,-1 1,0-1,0 1,-1 0,1 0,-1 0,0 1,-1-1,1 1,-9-6,-25-30,32 33,-1-1,0 1,0 0,-10-7,-18-13,2-2,-51-55,-15-15,61 69,-2 1,-53-28,11 7,-15-12,-132-61,132 79,68 29,-1 1,-38-11,-34-14,44 14,-76-22,-9-2,121 38,-38-23,46 25,1 0,-1 2,0-1,-1 2,0 0,0 1,-17-4,15 6,-1 0,1-1,0-1,1-1,-1 0,1-1,-21-13,21 12,-1 1,0 1,0 0,0 2,-1 0,1 0,-28-1,-37-8,57 8,-18-5,0-1,-63-25,93 31,-1 1,0 0,0 1,0 1,-1 0,-21 0,21 2,0-1,-1 0,1-1,0-1,-27-9,9-2,0 2,0 1,-1 1,0 3,-1 0,-45-2,-2-2,1 0,-8-1,65 7,-49-2,73 7,-44 0,0-1,-55-11,9 2,61 8,-47-10,36 6,-1 1,1 3,-1 1,-44 4,-9 0,-930-4,1004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11:58:0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5040 775,'-1'-12,"0"1,0 0,-1 0,-1 0,0 0,0 0,-1 0,0 1,-1 0,-1 0,1 0,-1 0,-1 1,-8-9,5 5,-2 2,0-1,0 1,-1 1,-1 0,0 1,0 1,0 0,-17-6,-35-20,54 26,-1 1,1 0,-1 1,-1 0,-20-5,14 6,0-1,1-2,-22-10,-8-3,-69-20,64 24,-61-29,85 35,1 0,-1 2,-38-7,-51-16,99 26,0 1,-1 1,-28-2,-13-2,-28-2,60 8,-46-9,50 6,-1 2,-46 0,47 3,1-1,-1-2,-27-5,23 2,0 2,-57 0,51 3,-51-8,-137-14,177 18,-69 0,70 4,-82-11,85 7,-86-1,87 6,-1-2,-49-8,32 2,0 3,0 3,-62 5,4 0,-1-5,-129 5,171 8,53-7,-52 4,62-8,-28 0,0 1,-62 11,27 1,0-3,-119 0,185-10,-30-1,0 1,1 2,-1 2,1 1,-62 17,65-8,-1 1,-48 27,81-38,-1-1,1 1,0 1,1-1,-1 1,1-1,0 1,0 1,0-1,-3 7,-27 64,18-38,6-10,1-1,2 1,1 1,-3 29,8-54,-5 61,3 1,5 76,1-23,-3-84,-1 2,7 51,-4-74,0-1,1 0,1 0,0-1,1 1,1-1,9 18,11 15,-12-20,1-1,24 31,-16-29,1-1,2 0,0-2,2-2,52 33,48 37,-106-79,0 2,-1 0,0 1,-1 2,32 32,-42-38,2 0,0-1,0-1,1 0,0-1,15 8,27 17,86 51,28 4,-154-80,1 0,0 0,22 6,38 17,-62-24,-1-1,1-1,20 5,-26-8,0-1,0 1,-1 1,1-1,-1 1,1 1,-1-1,0 1,-1 1,1-1,-1 1,0 0,0 1,8 9,-8-7,1 0,-1-1,1 1,1-1,-1 0,1-1,1 0,-1 0,16 7,3-1,0-1,29 7,39 15,65 34,-150-63,1 0,1-1,-1 0,1 0,-1-1,1-1,14 0,-12 0,0 0,0 1,0 1,21 6,-6 2,1-1,0-2,0-1,1-1,0-1,45 0,-57-4,-1 2,1 0,-1 1,1 0,-1 2,28 12,29 9,183 50,-203-60,-38-11,0 0,0-2,0 0,22 2,-3-3,1 2,-1 1,-1 2,0 1,50 21,-68-23,0-1,0 0,0-2,0 0,29 3,107 14,12 3,-101-17,133 9,-145-16,-1 2,52 9,131 17,-49-21,-124-7,95 12,-65-3,0-4,99-8,-45 1,0 4,159-5,-210-8,-53 5,53 0,-72 6,3 1,-1-1,1-1,-1-1,1-1,-1-2,27-7,-29 5,0 2,0 1,0 1,1 0,28 2,6-2,-20-2,1-2,-1-1,56-21,49-37,1-1,-74 32,44-29,-101 56,0 0,-1-1,0 0,-1 0,0-1,0-1,-1 0,0 0,13-25,-14 26,-3 1,-1 0,1-1,-1 1,4-17,13-27,-16 41,-1 0,0 0,-1 0,0-1,-1 1,2-18,3-21,-1 17,-3 0,0 0,-2 0,-6-54,3 80,1 1,-1-1,-1 1,1-1,-1 1,0 0,-1 0,0 0,-8-10,-47-53,54 65,-21-22,-1 2,-2 1,-41-27,-54-16,113 62,-140-80,-2 10,-132-83,128 83,-89-60,103 65,39 16,-155-57,191 84,-4 0,-39-16,82 31,-1 1,-56-11,1 0,17-3,47 16,0 1,0 2,0 0,-41-6,47 10,-1-1,0-1,1 0,-16-7,16 5,0 2,0-1,0 2,-27-4,-93-3,-79-3,-322 14,519 0,0 0,-32 9,-30 2,-429-11,246-3,245 1,0 0,-32-9,-30-2,49 11,0-1,-37-8,49 6,-7-1,0 0,0-2,1 0,-29-15,1 3,26 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11:55:00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24575,'0'-1'0,"1"-1"0,0 0 0,0 0 0,0 1 0,0-1 0,0 0 0,1 1 0,-1-1 0,0 1 0,1 0 0,-1-1 0,1 1 0,0 0 0,-1 0 0,1 0 0,0 0 0,0 0 0,-1 1 0,4-2 0,36-12 0,-34 15 0,1-1 0,-1 2 0,0-1 0,0 1 0,1 0 0,-1 0 0,0 1 0,-1 0 0,1 0 0,0 1 0,5 4 0,11 4 0,6 3 0,-21-10 0,-1-1 0,1 0 0,0-1 0,-1 1 0,2-2 0,-1 1 0,0-1 0,0 0 0,11 0 0,74 8 0,-67-6 0,-1-1 0,0-1 0,1-2 0,0 0 0,-1-2 0,42-7 0,73-38 0,-121 43 0,1 0 0,0 1 0,0 1 0,0 1 0,29 2 0,-26-1 0,1 0 0,0-1 0,37-7 0,-40 4 0,0 0 0,0 2 0,1 1 0,-1 0 0,1 2 0,-1 0 0,0 2 0,0 0 0,1 2 0,-2 0 0,1 1 0,-1 1 0,38 18 0,-45-20 0,0-1 0,1 0 0,-1-1 0,1-1 0,0 0 0,15 0 0,40 7 0,-64-8 0,40 6 0,-43-7 0,0 1 0,0-1 0,1 0 0,-1 0 0,0 0 0,0 0 0,1-1 0,-1 1 0,0-1 0,0 1 0,0-1 0,0 0 0,1 1 0,-1-1 0,0 0 0,2-2 0,-4 2 0,-1 1 0,1-1 0,0 1 0,0-1 0,-1 0 0,1 1 0,0-1 0,-1 1 0,1-1 0,0 1 0,-1 0 0,1-1 0,-1 1 0,1-1 0,-1 1 0,1 0 0,-1-1 0,1 1 0,-1 0 0,0 0 0,1-1 0,-1 1 0,1 0 0,-1 0 0,1 0 0,-1 0 0,0 0 0,1 0 0,-1 0 0,0 0 0,1 0 0,-1 0 0,-1 0 0,-25-4 0,-7 3 0,-1 2 0,1 1 0,-63 13 0,58-10 0,-1-2 0,1-2 0,-70-6 0,40-6 0,48 7 0,-1 1 0,-29-2 0,-75 8 0,-98-6 0,155-8 0,48 7 0,1 0 0,-32-1 0,50 5 0,-26 1 0,0-2 0,1-2 0,-39-7 0,-119-37 0,146 40-1365,21 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11:56:23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24575,'54'-1'0,"0"-2"0,55-11 0,-70 10 0,2 0 0,-1 3 0,67 6 0,-77-1 0,53 15 0,-60-12 0,1-2 0,0 0 0,48 2 0,-25-6 0,1 2 0,49 10 0,47 7 0,-101-13 0,0-3 0,1-1 0,0-2 0,43-4 0,16 0 0,9 5 0,125-5 0,-174-8 0,14-2 0,-62 12 0,0-1 0,0-1 0,0 0 0,27-11 0,-27 9 0,-1 0 0,1 1 0,0 0 0,0 2 0,18-2 0,757 3 0,-367 3 0,-400 0 0,-1 0 0,34 8 0,5 1 0,-1-1 0,-29-5 0,1-1 0,31 0 0,754-5 0,-799 0 0,-1-1 0,31-7 0,31-2 0,10-1 0,-65 7 0,-1 1 0,27 0 0,107-7 0,14 0 0,-115 12 0,-18 1 0,0-2 0,1-2 0,-1-1 0,41-9 0,-40 6 0,0 1 0,0 2 0,0 1 0,52 6 0,3-1 0,1234-3 0,-1302 2 0,-1 1 0,0 1 0,0 1 0,0 2 0,26 10 0,-18-6 0,59 11 0,25 1 0,23 5 0,-79-10 0,-48-13 0,0 0 0,0-1 0,0-1 0,1 0 0,22 1 0,54 7 0,-66-6 0,48 2 0,604-8 0,-659 0 0,0-1 0,0-1 0,-1 0 0,0-1 0,21-9 0,31-7 0,113-32 0,-157 44-227,0-2-1,0-1 1,-1-1-1,0-1 1,27-21-1,-39 25-6598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11:56:26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1 161 24575,'27'-1'0,"0"-1"0,0-2 0,0-1 0,-1-1 0,36-13 0,-34 14 0,0 0 0,0 2 0,0 1 0,0 1 0,46 5 0,6-1 0,1668-3 0,-1720 1 0,49 9 0,-48-5 0,47 2 0,623-7 0,-695 0 6,0 0 0,1 0 0,-1-1 0,0 1 0,0-1 0,1 0 0,-1 0 0,0 0 0,0-1 0,0 1 0,0-1 0,0 0 0,0 0 0,-1 0 0,1-1 0,-1 1 0,0-1 0,1 0 0,2-4 0,-1 1-141,-1 0 0,-1-1 0,1 0 0,-1 0 0,0 0 0,-1 0 0,0 0 0,0 0 0,0-1 0,0-9 0,0-1-6691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6T11:55:41.4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1913 374,'0'-1,"0"0,-1 1,1-1,0 0,-1 0,1 0,-1 1,1-1,-1 0,1 0,-1 1,0-1,1 1,-1-1,0 0,1 1,-1-1,0 1,0 0,1-1,-1 1,0 0,0-1,-2 1,-28-8,16 4,-36-11,-62-10,28 7,60 14,-45-3,-22-4,47 4,0 2,0 2,-82 6,25 0,79-4,1 2,0 0,0 2,0 0,0 2,0 0,-24 10,-96 33,-43 20,122-42,40-17,-1 0,1 2,1 0,0 2,1 1,0 0,-30 28,28-21,17-16,1-1,0 1,0 1,0-1,1 1,0 0,-6 9,-35 55,37-59,0-1,1 1,0 0,0 0,2 1,-1 0,1 0,1 1,0-1,-2 17,2-2,-2 0,-1 0,-11 29,10-34,1 1,1 0,0 0,2 0,-1 28,3 16,5 192,0-243,0-1,0 0,2 1,-1-2,2 1,0-1,1 1,1-2,0 1,0-1,1 0,1-1,20 20,-22-24,-1 1,-1-1,0 1,0 0,-1 1,5 11,-5-12,-1 0,1 0,0 0,1-1,0 0,0 0,12 11,-13-14,0 0,0 1,-1 0,0-1,0 1,0 1,-1-1,0 1,0-1,-1 1,1 0,1 11,7 17,-7-25,1-1,1 0,0 0,0-1,11 13,16 23,-25-31,1 0,0 0,1-1,0 0,1-1,18 16,-21-21,2 0,-1 0,1 0,0-1,0-1,0 0,1 0,-1-1,13 2,49 19,-23 1,-32-15,2-1,24 9,4-5,1-3,84 8,-104-15,-15 0,1 0,-1 0,25 11,-27-9,0-1,1 0,-1-1,1 0,17 1,17-2,0 2,0 3,49 12,-69-13,54 4,10 3,-46-7,2-1,-1-2,81-6,-24 0,411 3,-496 1,0 1,32 7,30 3,1-11,-48-3,1 3,-1 1,58 10,-51-6,1-1,0-2,1-2,45-5,8 2,-80 2,4 1,-1-1,1 0,-1-2,1 0,-1 0,0-2,0 0,0-1,16-7,-10 2,0 2,1 0,27-4,-30 8,0-1,0-1,-1-1,39-19,80-39,-26 13,-58 24,77-54,1-5,-117 74,2-1,-1 0,17-19,-29 28,0-2,-1 1,1 0,-1-1,0 0,-1 0,0 0,0 0,3-14,14-44,-14 49,-1 0,-1 0,0 0,-1 0,1-24,-3 19,-2-1,-1 1,0 0,-2 0,0 0,-1 0,-9-21,-4-10,10 26,-1 0,-1 1,-1 0,-19-29,21 39,1-1,1 0,-8-24,10 25,0 0,-1 1,-1 0,0 1,-13-19,-4-2,2-1,-32-69,31 58,-31-48,19 40,-41-56,64 95,-10-13,0 1,-2 1,0 2,-47-37,34 27,31 28,0 0,0 0,-1 0,1 1,-12-7,3 2,0 0,0-1,-14-13,17 12,0 2,-2 0,1 0,-18-9,1 3,-35-25,3 1,38 24,-1 2,0 1,0 1,-1 1,-1 1,0 2,-31-7,48 13,0-1,0 0,0 0,-15-9,-30-9,47 19,-46-11,0 1,-1 3,-99-3,123 10,-55-8,54 5,-51-1,-337 7,398 0,1 1,0 2,0 0,-24 8,24-5,-1-2,0 0,-39 2,45-5,-1 0,0 1,1 0,-26 10,25-7,-1-1,1-1,-33 4,-65 8,67-9,-91 18,104-19,0 2,-50 19,39-13,33-9,0 0,0 0,-23 15,31-18,1 1,0 0,0 0,0 0,1 0,-1 1,1-1,0 1,0 0,0 0,0 0,1 0,-1 1,-2 7,5-12,0 1,1 0,-1-1,0 1,0-1,0 1,1-1,-1 1,0 0,1-1,-1 1,0-1,1 1,-1-1,1 0,-1 1,1-1,-1 1,1-1,-1 0,1 1,-1-1,1 0,-1 0,1 1,0-1,-1 0,1 0,-1 0,1 0,0 0,-1 0,1 0,0 0,-1 0,2 0,25 0,0-4,-1-1,0-1,38-14,-38 11,0 1,1 1,36-5,-49 10,1-1,-1 0,1-2,-1 1,-1-2,26-12,-18 7,-7 6,0 0,0 1,1 1,0 0,-1 1,19 0,39-7,81-15,58 2,-63-2,-8 0,-49 13,4 0,-52 4,1 2,-1 2,1 2,45 5,13-1,238-4,-330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12:23:21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2963 285 24575,'-3'-1'0,"-1"0"0,1 0 0,-1-1 0,1 0 0,0 1 0,0-1 0,-1 0 0,1-1 0,1 1 0,-1 0 0,0-1 0,0 0 0,-3-4 0,-26-20 0,-71-13 0,84 31 0,0 2 0,-1 0 0,0 2 0,-1 0 0,1 1 0,-24-1 0,-40-9 0,57 9 0,0 2 0,0 1 0,-31 1 0,31 1 0,0-1 0,0-1 0,-33-6 0,33 3 0,1 1 0,-1 2 0,-32 1 0,33 1 0,0 0 0,-1-2 0,-35-8 0,25 0 0,0 2 0,-1 2 0,-73-3 0,79 7 0,-52-8 0,51 5 0,-51-1 0,40 5 0,-1-2 0,-58-11 0,49 8 0,0 2 0,-97 6 0,42 1 0,92-2 0,0 1 0,0 0 0,0 1 0,0 1 0,1 1 0,0 0 0,0 1 0,0 1 0,-16 10 0,14-9 0,1 0 0,-34 10 0,36-15 0,2 2 0,-1 0 0,0 1 0,1 0 0,0 1 0,-15 10 0,10-5 0,0 0 0,-1-2 0,-38 16 0,-31 17 0,3 4 0,-19 11 0,93-51 0,1 1 0,0 0 0,0 0 0,1 1 0,0 1 0,0-1 0,-7 13 0,-19 17 0,31-36 0,0 0 0,0 1 0,1 0 0,-1 0 0,1 0 0,-1 1 0,1-1 0,1 1 0,-1-1 0,1 1 0,-1 0 0,1 0 0,1 0 0,-3 10 0,-11 109 0,10-90 0,1 1 0,2-1 0,1 0 0,6 53 0,-5-81 0,2 0 0,-1 0 0,1 0 0,-1-1 0,1 1 0,1-1 0,-1 1 0,1-1 0,0 0 0,0 0 0,1 0 0,0 0 0,-1-1 0,2 1 0,-1-1 0,0 0 0,9 6 0,7 3 0,0-1 0,1-1 0,28 11 0,15 9 0,-40-19 0,1-1 0,0-1 0,0-1 0,1-1 0,0-1 0,34 4 0,124 15 0,-122-16 0,-38-6 0,0 0 0,30 0 0,-33-4 0,-4-1 0,0 1 0,0 1 0,0 0 0,0 1 0,0 1 0,0 0 0,0 2 0,29 11 0,-31-11 0,1 1 0,-1-2 0,31 5 0,-6-1 0,-12-4 0,0 0 0,0-2 0,38-2 0,-38 0 0,0 0 0,0 2 0,42 7 0,-46-4 0,0-2 0,44 1 0,-51-5 0,1 2 0,0 0 0,0 1 0,0 1 0,-1 1 0,30 9 0,-32-7 0,1-1 0,1-1 0,-1 0 0,0-1 0,32 1 0,88-6 0,-49-1 0,19 5 0,113-4 0,-203-2 0,-1 0 0,0-1 0,0-1 0,-1 0 0,1-1 0,24-17 0,-37 23 0,18-13 0,-1-1 0,-1-1 0,0-1 0,-1 0 0,-1-1 0,22-33 0,7-5 0,-26 32 0,-11 14 0,0 1 0,0-1 0,15-11 0,-11 8 0,0 0 0,-1-1 0,0 0 0,-1-1 0,-1 0 0,13-27 0,-6 13 0,-11 17 0,1-1 0,-1 1 0,3-18 0,-4 17 0,0 0 0,1-1 0,8-14 0,-5 12 0,-1 0 0,-1 0 0,0-1 0,-1 0 0,-1 0 0,-1-1 0,3-26 0,-4 3 0,-2 1 0,-6-49 0,5 82 0,-1 0 0,0 0 0,0 0 0,-1 0 0,1 0 0,-1 0 0,-1 1 0,1 0 0,-1-1 0,-1 1 0,1 1 0,-1-1 0,0 1 0,0-1 0,0 1 0,-1 1 0,0-1 0,0 1 0,0 0 0,0 0 0,-1 1 0,1 0 0,-1 0 0,0 0 0,0 1 0,-13-2 0,4 3-195,1 1 0,-1 1 0,0 0 0,1 2 0,-1-1 0,-16 7 0,16-5-6631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12:23:2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3104 141 24575,'-9'0'0,"-1"-2"0,0 1 0,1-1 0,-12-4 0,-35-6 0,-37-2 0,44 4 0,-3 0 0,29 5 0,-1 1 0,-39-1 0,-52 7 0,-97-4 0,143-9 0,47 7 0,1 0 0,-30 0 0,-51 6 0,-76-4 0,109-9 0,48 7 0,-1 0 0,-29 0 0,-556 5 0,581-2 0,-53-10 0,52 6 0,-50-3 0,-389 9 0,443 1 0,0 0 0,-32 8 0,-6 1 0,45-7 0,1 0 0,0 1 0,0 1 0,1 0 0,0 1 0,0 0 0,0 1 0,1 1 0,0 0 0,1 1 0,-14 13 0,16-11 0,0 0 0,1 1 0,1 0 0,0 0 0,0 1 0,2 0 0,-7 17 0,1-3 0,4-7 0,0 1 0,2 0 0,0 0 0,1 1 0,-2 43 0,5-19 0,7 87 0,-3-118 0,0-1 0,2 1 0,0-1 0,0 0 0,10 21 0,-10-28 0,0 0 0,0 0 0,0-1 0,1 1 0,0-1 0,1 0 0,0-1 0,0 1 0,0-1 0,1 0 0,7 5 0,22 15 0,-28-19 0,1-1 0,0 0 0,0 0 0,19 8 0,43 19 0,-52-23 0,1 0 0,1-2 0,-1 0 0,25 5 0,-17-6 0,47 19 0,-57-18 0,0-1 0,0-1 0,1-1 0,-1-1 0,1 0 0,24 1 0,9-3 0,-1 3 0,-1 1 0,64 17 0,-89-18 0,45 3 0,-50-7 0,0 1 0,0 1 0,-1 0 0,26 9 0,-12-2 0,0-2 0,1-1 0,38 2 0,-28-3 0,25 0 0,-41-4 0,45 9 0,-29-5 0,0-1 0,1-2 0,84-6 0,-26 0 0,-57 5 0,0 1 0,54 11 0,-46-8 0,0-2 0,96-6 0,-42-1 0,-63 2 0,0-2 0,57-11 0,-51 5 0,-1-2 0,0-2 0,89-37 0,-130 47 0,1-1 0,0 2 0,0-1 0,0 2 0,15-2 0,-18 3 0,1-1 0,-1 0 0,0 0 0,0 0 0,0-1 0,0 0 0,0-1 0,0 1 0,0-1 0,-1 0 0,1-1 0,6-5 0,13-15 0,-1-2 0,-1-2 0,37-54 0,15-18 0,-73 96 0,8-7 0,-2 0 0,0-1 0,0 0 0,-1 0 0,0-1 0,-1 0 0,6-17 0,-3 5 0,-5 12 0,0 1 0,-1-1 0,0 0 0,-1 0 0,2-24 0,7-38 0,-7 56 0,-1 0 0,1-27 0,-5 40 0,0 1 0,0-1 0,-1 0 0,0 0 0,0 0 0,0 1 0,-1-1 0,0 0 0,0 1 0,0 0 0,0-1 0,-5-5 0,1 2 0,0 0 0,-1 1 0,1 0 0,-2 0 0,0 0 0,1 1 0,-2 0 0,1 1 0,-1 0 0,0 0 0,-1 1 0,1 0 0,-1 1 0,0 0 0,-17-5 0,15 5 0,0-2 0,0 1 0,0-2 0,-18-13 0,-26-13 0,-58-33 0,67 36 0,40 27 0,0-1 0,-1 1 0,0 0 0,0 1 0,0 0 0,0 0 0,0 1 0,-16-1 0,-73 4 0,42 1 0,6-4 0,1 3 0,0 1 0,0 3 0,-57 14 0,-1-2 112,44-9-1589,34-4-5349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6T11:57:06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B022E-7ADE-4CCA-9DDC-4356487A4EA8}" type="datetime1">
              <a:rPr lang="pt-BR" smtClean="0"/>
              <a:pPr/>
              <a:t>02/04/2025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84C7-42A7-4BF2-887E-44AEDA03A0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6590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403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13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99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07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8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803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451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80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38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774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284C7-42A7-4BF2-887E-44AEDA03A07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98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19A7CA4D-44C9-457B-8265-13F84F86B0E2}" type="datetime1">
              <a:rPr lang="pt-BR" noProof="0" smtClean="0"/>
              <a:t>02/04/2025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45475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A7CA4D-44C9-457B-8265-13F84F86B0E2}" type="datetime1">
              <a:rPr lang="pt-BR" noProof="0" smtClean="0"/>
              <a:t>02/04/2025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075578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A7CA4D-44C9-457B-8265-13F84F86B0E2}" type="datetime1">
              <a:rPr lang="pt-BR" noProof="0" smtClean="0"/>
              <a:t>02/04/2025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377742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91DC22-899D-4E43-8A2E-09386BCC3DCB}" type="datetime1">
              <a:rPr lang="pt-BR" noProof="0" smtClean="0"/>
              <a:t>02/04/2025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9869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19A7CA4D-44C9-457B-8265-13F84F86B0E2}" type="datetime1">
              <a:rPr lang="pt-BR" noProof="0" smtClean="0"/>
              <a:t>02/04/2025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63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A7CA4D-44C9-457B-8265-13F84F86B0E2}" type="datetime1">
              <a:rPr lang="pt-BR" noProof="0" smtClean="0"/>
              <a:t>02/04/2025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707290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7F1E82-C726-45ED-9C74-F4BE751287D7}" type="datetime1">
              <a:rPr lang="pt-BR" noProof="0" smtClean="0"/>
              <a:t>02/04/2025</a:t>
            </a:fld>
            <a:endParaRPr lang="pt-B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06378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A7CA4D-44C9-457B-8265-13F84F86B0E2}" type="datetime1">
              <a:rPr lang="pt-BR" noProof="0" smtClean="0"/>
              <a:t>02/04/2025</a:t>
            </a:fld>
            <a:endParaRPr lang="pt-B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595603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A7CA4D-44C9-457B-8265-13F84F86B0E2}" type="datetime1">
              <a:rPr lang="pt-BR" noProof="0" smtClean="0"/>
              <a:t>02/04/2025</a:t>
            </a:fld>
            <a:endParaRPr lang="pt-B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449376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 rtl="0"/>
            <a:fld id="{19A7CA4D-44C9-457B-8265-13F84F86B0E2}" type="datetime1">
              <a:rPr lang="pt-BR" noProof="0" smtClean="0"/>
              <a:t>02/04/2025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47329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 rtl="0"/>
            <a:fld id="{98179018-7AF6-4352-BBC8-FCEE9D982AA1}" type="datetime1">
              <a:rPr lang="pt-BR" noProof="0" smtClean="0"/>
              <a:t>02/04/2025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rtl="0"/>
            <a:fld id="{71766878-3199-4EAB-94E7-2D6D11070E1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760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9A7CA4D-44C9-457B-8265-13F84F86B0E2}" type="datetime1">
              <a:rPr lang="pt-BR" noProof="0" smtClean="0"/>
              <a:t>02/04/2025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8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12.png"/><Relationship Id="rId4" Type="http://schemas.openxmlformats.org/officeDocument/2006/relationships/customXml" Target="../ink/ink3.xml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customXml" Target="../ink/ink8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decontabilidade.com.br/guia/prolabore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tributario.com.br/legislacao/lei8137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134" y="954923"/>
            <a:ext cx="6943564" cy="4656552"/>
          </a:xfrm>
        </p:spPr>
        <p:txBody>
          <a:bodyPr rtlCol="0">
            <a:normAutofit/>
          </a:bodyPr>
          <a:lstStyle/>
          <a:p>
            <a:pPr rtl="0"/>
            <a:r>
              <a:rPr lang="pt-BR" sz="6600" dirty="0"/>
              <a:t>CONTABILIDADE</a:t>
            </a:r>
            <a:br>
              <a:rPr lang="pt-BR" sz="6600" dirty="0"/>
            </a:br>
            <a:br>
              <a:rPr lang="pt-BR" sz="6600" dirty="0"/>
            </a:br>
            <a:r>
              <a:rPr lang="pt-BR" sz="6600" dirty="0"/>
              <a:t>IEQ/CED-PA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643157" y="5611476"/>
            <a:ext cx="5877385" cy="802992"/>
          </a:xfrm>
        </p:spPr>
        <p:txBody>
          <a:bodyPr rtlCol="0">
            <a:normAutofit/>
          </a:bodyPr>
          <a:lstStyle/>
          <a:p>
            <a:pPr rtl="0"/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2025</a:t>
            </a:r>
          </a:p>
          <a:p>
            <a:pPr rtl="0"/>
            <a:endParaRPr lang="pt-BR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383989" y="102841"/>
            <a:ext cx="1662602" cy="15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163698" y="1318516"/>
            <a:ext cx="496056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i="1" dirty="0"/>
              <a:t>E tudo quanto fizerdes, fazei-o de todo o </a:t>
            </a:r>
            <a:r>
              <a:rPr lang="pt-BR" sz="4400" b="1" i="1" dirty="0">
                <a:solidFill>
                  <a:srgbClr val="FF0000"/>
                </a:solidFill>
              </a:rPr>
              <a:t>coração</a:t>
            </a:r>
            <a:r>
              <a:rPr lang="pt-BR" sz="4400" b="1" i="1" dirty="0"/>
              <a:t>, como para o Senhor e não para homens</a:t>
            </a:r>
            <a:r>
              <a:rPr lang="pt-BR" sz="4400" dirty="0"/>
              <a:t>.</a:t>
            </a:r>
          </a:p>
          <a:p>
            <a:r>
              <a:rPr lang="pt-BR" sz="4000" dirty="0"/>
              <a:t>Colossenses 3:23</a:t>
            </a:r>
          </a:p>
        </p:txBody>
      </p:sp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06FAFB4-93D9-4E80-8CC0-4397730A2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63592"/>
              </p:ext>
            </p:extLst>
          </p:nvPr>
        </p:nvGraphicFramePr>
        <p:xfrm>
          <a:off x="1145136" y="2204814"/>
          <a:ext cx="10639515" cy="4127620"/>
        </p:xfrm>
        <a:graphic>
          <a:graphicData uri="http://schemas.openxmlformats.org/drawingml/2006/table">
            <a:tbl>
              <a:tblPr/>
              <a:tblGrid>
                <a:gridCol w="3546505">
                  <a:extLst>
                    <a:ext uri="{9D8B030D-6E8A-4147-A177-3AD203B41FA5}">
                      <a16:colId xmlns:a16="http://schemas.microsoft.com/office/drawing/2014/main" val="2486852838"/>
                    </a:ext>
                  </a:extLst>
                </a:gridCol>
                <a:gridCol w="3546505">
                  <a:extLst>
                    <a:ext uri="{9D8B030D-6E8A-4147-A177-3AD203B41FA5}">
                      <a16:colId xmlns:a16="http://schemas.microsoft.com/office/drawing/2014/main" val="11442483"/>
                    </a:ext>
                  </a:extLst>
                </a:gridCol>
                <a:gridCol w="3546505">
                  <a:extLst>
                    <a:ext uri="{9D8B030D-6E8A-4147-A177-3AD203B41FA5}">
                      <a16:colId xmlns:a16="http://schemas.microsoft.com/office/drawing/2014/main" val="2895871451"/>
                    </a:ext>
                  </a:extLst>
                </a:gridCol>
              </a:tblGrid>
              <a:tr h="802593">
                <a:tc>
                  <a:txBody>
                    <a:bodyPr/>
                    <a:lstStyle/>
                    <a:p>
                      <a:r>
                        <a:rPr lang="pt-BR" sz="1800" b="1"/>
                        <a:t>Base de Cálculo (RS)</a:t>
                      </a:r>
                      <a:endParaRPr lang="pt-B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/>
                        <a:t>Alíquota (%)</a:t>
                      </a:r>
                      <a:endParaRPr lang="pt-B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/>
                        <a:t>Parcela a Deduzir do IR (R$)</a:t>
                      </a:r>
                      <a:endParaRPr lang="pt-B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820378"/>
                  </a:ext>
                </a:extLst>
              </a:tr>
              <a:tr h="458624">
                <a:tc>
                  <a:txBody>
                    <a:bodyPr/>
                    <a:lstStyle/>
                    <a:p>
                      <a:r>
                        <a:rPr lang="pt-BR" sz="1800" b="1"/>
                        <a:t>Até 2.112,00 </a:t>
                      </a:r>
                      <a:endParaRPr lang="pt-B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/>
                        <a:t>zero</a:t>
                      </a:r>
                      <a:endParaRPr lang="pt-B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/>
                        <a:t>zero</a:t>
                      </a:r>
                      <a:endParaRPr lang="pt-B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886215"/>
                  </a:ext>
                </a:extLst>
              </a:tr>
              <a:tr h="802593">
                <a:tc>
                  <a:txBody>
                    <a:bodyPr/>
                    <a:lstStyle/>
                    <a:p>
                      <a:r>
                        <a:rPr lang="pt-BR" sz="1800"/>
                        <a:t>De 2.112,01 até 2.826,65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7,5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/>
                        <a:t>158,40</a:t>
                      </a:r>
                      <a:endParaRPr lang="pt-B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846605"/>
                  </a:ext>
                </a:extLst>
              </a:tr>
              <a:tr h="802593">
                <a:tc>
                  <a:txBody>
                    <a:bodyPr/>
                    <a:lstStyle/>
                    <a:p>
                      <a:r>
                        <a:rPr lang="pt-BR" sz="1800"/>
                        <a:t>De 2.826,66 até 3.751,05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/>
                        <a:t>370,40</a:t>
                      </a:r>
                      <a:endParaRPr lang="pt-B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769209"/>
                  </a:ext>
                </a:extLst>
              </a:tr>
              <a:tr h="802593">
                <a:tc>
                  <a:txBody>
                    <a:bodyPr/>
                    <a:lstStyle/>
                    <a:p>
                      <a:r>
                        <a:rPr lang="pt-BR" sz="1800"/>
                        <a:t>De 3.751,06 até 4.664,68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22,5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/>
                        <a:t>651,73</a:t>
                      </a:r>
                      <a:endParaRPr lang="pt-B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235737"/>
                  </a:ext>
                </a:extLst>
              </a:tr>
              <a:tr h="458624">
                <a:tc>
                  <a:txBody>
                    <a:bodyPr/>
                    <a:lstStyle/>
                    <a:p>
                      <a:r>
                        <a:rPr lang="pt-BR" sz="1800"/>
                        <a:t>Acima de 4.664,68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27,5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/>
                        <a:t>884,96</a:t>
                      </a:r>
                      <a:endParaRPr lang="pt-B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56371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412C07D-B24C-4C8C-8A5C-BE61806D6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136" y="154043"/>
            <a:ext cx="9496394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Veja a tabela atualizada, válida a partir de maio de 2023 e que será utilizada para o 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IR 2024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Fonte: Receita Federal </a:t>
            </a:r>
          </a:p>
        </p:txBody>
      </p:sp>
      <p:pic>
        <p:nvPicPr>
          <p:cNvPr id="4" name="Picture 2" descr="Resultado de imagem para LOGO DA IEQ">
            <a:extLst>
              <a:ext uri="{FF2B5EF4-FFF2-40B4-BE49-F238E27FC236}">
                <a16:creationId xmlns:a16="http://schemas.microsoft.com/office/drawing/2014/main" id="{A3E23252-7187-47AF-B25A-9DD9BB363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641530" y="118710"/>
            <a:ext cx="1268458" cy="11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134" y="1107322"/>
            <a:ext cx="6689344" cy="4656552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6600" dirty="0"/>
              <a:t>DESDE JANEIRO/2021</a:t>
            </a:r>
            <a:br>
              <a:rPr lang="pt-BR" sz="6600" dirty="0"/>
            </a:br>
            <a:br>
              <a:rPr lang="pt-BR" sz="6600" dirty="0"/>
            </a:br>
            <a:r>
              <a:rPr lang="pt-BR" sz="6600" dirty="0">
                <a:solidFill>
                  <a:srgbClr val="FF0000"/>
                </a:solidFill>
              </a:rPr>
              <a:t>SUSTENTOS</a:t>
            </a:r>
            <a:r>
              <a:rPr lang="pt-BR" sz="6600" dirty="0"/>
              <a:t> </a:t>
            </a:r>
            <a:r>
              <a:rPr lang="pt-BR" sz="6600" dirty="0">
                <a:solidFill>
                  <a:srgbClr val="FF0000"/>
                </a:solidFill>
              </a:rPr>
              <a:t>SÓ</a:t>
            </a:r>
            <a:br>
              <a:rPr lang="pt-BR" sz="6600" dirty="0">
                <a:solidFill>
                  <a:srgbClr val="FF0000"/>
                </a:solidFill>
              </a:rPr>
            </a:br>
            <a:r>
              <a:rPr lang="pt-BR" sz="6600" dirty="0">
                <a:solidFill>
                  <a:srgbClr val="FF0000"/>
                </a:solidFill>
              </a:rPr>
              <a:t>NO SGAF</a:t>
            </a:r>
            <a:br>
              <a:rPr lang="pt-BR" sz="6600" dirty="0"/>
            </a:br>
            <a:endParaRPr lang="pt-BR" sz="6600" dirty="0"/>
          </a:p>
        </p:txBody>
      </p:sp>
      <p:pic>
        <p:nvPicPr>
          <p:cNvPr id="7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7297563" y="1455898"/>
            <a:ext cx="4613311" cy="4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8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1395413"/>
            <a:ext cx="10807700" cy="5453062"/>
          </a:xfrm>
        </p:spPr>
        <p:txBody>
          <a:bodyPr rtlCol="0">
            <a:noAutofit/>
          </a:bodyPr>
          <a:lstStyle/>
          <a:p>
            <a:pPr rtl="0"/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VERIFICAR NO SISTEMA DE SUSTENTO ON LINE:</a:t>
            </a:r>
            <a:b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* DUPLICIDADE DE SUSTENTO</a:t>
            </a:r>
            <a:b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* DATA DE REFERÊNCIA</a:t>
            </a:r>
            <a:b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* DATA DE PAGAMENTO – ÚLTIMO  DIA   	DO MÊS</a:t>
            </a:r>
            <a:b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* DARFS EM ABERTO – MUITO 	RECORRENTE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A09023B-FDB6-46E4-B8FC-AEE7C97D30B7}"/>
              </a:ext>
            </a:extLst>
          </p:cNvPr>
          <p:cNvSpPr/>
          <p:nvPr/>
        </p:nvSpPr>
        <p:spPr>
          <a:xfrm>
            <a:off x="1941436" y="14407"/>
            <a:ext cx="8309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rgbClr val="FF0000"/>
                </a:solidFill>
                <a:effectLst/>
              </a:rPr>
              <a:t>ATENÇÃO DOBRADA!!!</a:t>
            </a:r>
          </a:p>
        </p:txBody>
      </p:sp>
      <p:pic>
        <p:nvPicPr>
          <p:cNvPr id="10" name="Picture 2" descr="Resultado de imagem para LOGO DA IEQ">
            <a:extLst>
              <a:ext uri="{FF2B5EF4-FFF2-40B4-BE49-F238E27FC236}">
                <a16:creationId xmlns:a16="http://schemas.microsoft.com/office/drawing/2014/main" id="{624A806F-7471-4D84-B1E1-AD75F5F41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632003" y="0"/>
            <a:ext cx="1473306" cy="13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3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89001" y="87434"/>
            <a:ext cx="10566400" cy="6821366"/>
          </a:xfrm>
        </p:spPr>
        <p:txBody>
          <a:bodyPr rtlCol="0"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* </a:t>
            </a:r>
            <a:r>
              <a:rPr lang="pt-BR" sz="4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nOs</a:t>
            </a: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 sustentos pastorais </a:t>
            </a:r>
            <a:b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devem constar assinatura do </a:t>
            </a:r>
            <a:r>
              <a:rPr lang="pt-BR" sz="4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benefiário</a:t>
            </a: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  <a:b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pt-BR" sz="4800" dirty="0">
                <a:solidFill>
                  <a:schemeClr val="tx1"/>
                </a:solidFill>
                <a:latin typeface="Arial Narrow" panose="020B0606020202030204" pitchFamily="34" charset="0"/>
              </a:rPr>
              <a:t>* </a:t>
            </a:r>
            <a:r>
              <a:rPr lang="pt-BR" sz="4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A falsificação de assinaturas é uma prática ilícita que pode ter consequências graves, afetando a credibilidade de documentos e prejudicando a confiança nas transações comerciais e legais.</a:t>
            </a:r>
            <a:br>
              <a:rPr lang="pt-BR" sz="4000" b="1" i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pt-BR" sz="4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* </a:t>
            </a:r>
            <a:r>
              <a:rPr lang="pt-PT" sz="2400" b="1" i="1" dirty="0">
                <a:latin typeface="Arial Narrow" panose="020B0606020202030204" pitchFamily="34" charset="0"/>
              </a:rPr>
              <a:t>Art. 298 - Falsificar, no todo ou em parte, documento particular ou alterar documento particular verdadeiro: Pena - reclusão, de um a cinco anos, e multa.</a:t>
            </a:r>
            <a:endParaRPr lang="pt-BR" sz="48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Resultado de imagem para LOGO DA IEQ">
            <a:extLst>
              <a:ext uri="{FF2B5EF4-FFF2-40B4-BE49-F238E27FC236}">
                <a16:creationId xmlns:a16="http://schemas.microsoft.com/office/drawing/2014/main" id="{624A806F-7471-4D84-B1E1-AD75F5F41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997590" y="0"/>
            <a:ext cx="915622" cy="85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27216" r="11155" b="42557"/>
          <a:stretch/>
        </p:blipFill>
        <p:spPr bwMode="auto">
          <a:xfrm>
            <a:off x="745068" y="0"/>
            <a:ext cx="11057468" cy="176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17601" y="1700164"/>
            <a:ext cx="106849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 Secretaria Geral de Administração e Finanças da IGREJA DO EVANGELHO QUADRANGULAR  informa:</a:t>
            </a:r>
            <a:endParaRPr lang="pt-BR" sz="2400" dirty="0"/>
          </a:p>
          <a:p>
            <a:r>
              <a:rPr lang="pt-BR" sz="2400" b="1" dirty="0"/>
              <a:t>2) INSS SOBRE SUSTENTO PASTORAL</a:t>
            </a:r>
          </a:p>
          <a:p>
            <a:pPr algn="just"/>
            <a:r>
              <a:rPr lang="pt-BR" b="1" dirty="0"/>
              <a:t>	</a:t>
            </a:r>
            <a:endParaRPr lang="pt-BR" sz="2000" b="1" dirty="0"/>
          </a:p>
          <a:p>
            <a:pPr algn="just"/>
            <a:r>
              <a:rPr lang="pt-BR" sz="2400" b="1" dirty="0"/>
              <a:t>ARTIGO 251 – REGIMENTO INTERNO DA IEQ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	</a:t>
            </a:r>
            <a:r>
              <a:rPr lang="pt-BR" sz="2400" b="1" dirty="0"/>
              <a:t>“</a:t>
            </a:r>
            <a:r>
              <a:rPr lang="pt-BR" sz="2400" i="1" dirty="0"/>
              <a:t>A responsabilidade pelo recolhimento do carnê do INSS do Pastor é exclusivamente dele, uma vez que beneficia somente ao mesmo, no que se refere à aposentadoria”.</a:t>
            </a:r>
          </a:p>
          <a:p>
            <a:endParaRPr lang="pt-BR" sz="2400" b="1" dirty="0"/>
          </a:p>
          <a:p>
            <a:pPr marL="285750" indent="-285750">
              <a:buFont typeface="Arial" charset="0"/>
              <a:buChar char="•"/>
            </a:pPr>
            <a:r>
              <a:rPr lang="pt-BR" sz="2400" b="1" dirty="0"/>
              <a:t>APOSENTADO: </a:t>
            </a:r>
            <a:r>
              <a:rPr lang="pt-BR" sz="2400" dirty="0"/>
              <a:t> Todo aposentado que volta a ter atividade econômica torna-se </a:t>
            </a:r>
            <a:r>
              <a:rPr lang="pt-BR" sz="2400" b="1" i="1" dirty="0"/>
              <a:t>CONTRIBUINTE OBRIGATÓRIO AO INSS.</a:t>
            </a:r>
          </a:p>
          <a:p>
            <a:pPr marL="285750" indent="-285750">
              <a:buFont typeface="Arial" charset="0"/>
              <a:buChar char="•"/>
            </a:pPr>
            <a:r>
              <a:rPr lang="pt-BR" sz="2400" i="1" dirty="0"/>
              <a:t>Se o Pastor tiver outras rendas ou for empresário, deve contribuir ao INSS sobre o seu sustento, pois as </a:t>
            </a:r>
            <a:r>
              <a:rPr lang="pt-BR" sz="2400" b="1" i="1" u="sng" dirty="0"/>
              <a:t>fontes pagadoras são distintas. </a:t>
            </a:r>
            <a:r>
              <a:rPr lang="pt-BR" sz="2400" dirty="0"/>
              <a:t>(respeitando o limite máximo).</a:t>
            </a:r>
            <a:endParaRPr lang="pt-BR" sz="2400" b="1" i="1" dirty="0"/>
          </a:p>
          <a:p>
            <a:pPr marL="285750" indent="-285750">
              <a:buFont typeface="Arial" charset="0"/>
              <a:buChar char="•"/>
            </a:pPr>
            <a:r>
              <a:rPr lang="pt-BR" sz="2400" b="1" dirty="0"/>
              <a:t>SOBRE O SUSTENTO</a:t>
            </a:r>
            <a:r>
              <a:rPr lang="pt-BR" sz="2400" b="1" i="1" dirty="0"/>
              <a:t>:  </a:t>
            </a:r>
            <a:r>
              <a:rPr lang="pt-BR" sz="2400" dirty="0"/>
              <a:t>O valor declarado à Receita Federal é o valor real do sustento, pois este valor dará lastro à DIRF.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5350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/>
          <p:cNvSpPr txBox="1">
            <a:spLocks/>
          </p:cNvSpPr>
          <p:nvPr/>
        </p:nvSpPr>
        <p:spPr>
          <a:xfrm>
            <a:off x="885825" y="1422400"/>
            <a:ext cx="10713507" cy="5246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/>
              <a:t>SUSTENTO PASTORAL </a:t>
            </a:r>
          </a:p>
          <a:p>
            <a:pPr marL="484632" indent="-457200" algn="just">
              <a:buFont typeface="Arial" charset="0"/>
              <a:buChar char="•"/>
            </a:pPr>
            <a:r>
              <a:rPr lang="pt-BR" sz="4000" dirty="0"/>
              <a:t>INSS – Recolhimento obrigatório, previsto no Estatuto da IEQ.</a:t>
            </a:r>
          </a:p>
          <a:p>
            <a:pPr marL="484632" indent="-457200" algn="just">
              <a:buFont typeface="Arial" charset="0"/>
              <a:buChar char="•"/>
            </a:pPr>
            <a:r>
              <a:rPr lang="pt-BR" sz="3200" dirty="0"/>
              <a:t>Subseção II – do Departamento do Fundo Social – </a:t>
            </a:r>
            <a:r>
              <a:rPr lang="pt-BR" sz="3200" b="1" dirty="0"/>
              <a:t>Art. 81 § 2º “</a:t>
            </a:r>
            <a:r>
              <a:rPr lang="pt-BR" sz="3200" b="1" i="1" dirty="0"/>
              <a:t>O membro do ministério deve contribuir, obrigatoriamente, para o INSS ou possuir para si e sua família, Plano Previdenciário de Saúde e Aposentadoria”.</a:t>
            </a:r>
            <a:endParaRPr lang="pt-BR" sz="3200" b="1" dirty="0"/>
          </a:p>
          <a:p>
            <a:pPr marL="484632" indent="-457200">
              <a:buFont typeface="Arial" charset="0"/>
              <a:buChar char="•"/>
            </a:pPr>
            <a:endParaRPr lang="pt-BR" dirty="0"/>
          </a:p>
          <a:p>
            <a:pPr marL="484632" indent="-457200">
              <a:buFont typeface="Arial" charset="0"/>
              <a:buChar char="•"/>
            </a:pPr>
            <a:endParaRPr lang="pt-BR" dirty="0"/>
          </a:p>
          <a:p>
            <a:pPr marL="484632" indent="-457200">
              <a:buFont typeface="Arial" charset="0"/>
              <a:buChar char="•"/>
            </a:pPr>
            <a:endParaRPr lang="pt-BR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016000" y="0"/>
            <a:ext cx="7823200" cy="16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SISTEMA CONTÁBIL</a:t>
            </a:r>
            <a:br>
              <a:rPr lang="pt-BR"/>
            </a:br>
            <a:r>
              <a:rPr lang="pt-BR" sz="3100"/>
              <a:t>Irenilce Orquiza – Contadora CED-Pa</a:t>
            </a:r>
            <a:endParaRPr lang="pt-BR" sz="3100" dirty="0"/>
          </a:p>
        </p:txBody>
      </p:sp>
      <p:pic>
        <p:nvPicPr>
          <p:cNvPr id="13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F2BCF-83CA-469A-8D15-37632082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796" y="243315"/>
            <a:ext cx="4001549" cy="738198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sobre </a:t>
            </a:r>
            <a:r>
              <a:rPr lang="pt-BR" dirty="0" err="1">
                <a:solidFill>
                  <a:srgbClr val="FF0000"/>
                </a:solidFill>
              </a:rPr>
              <a:t>inss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IRENILCE\Downloads\WhatsApp Image 2019-05-14 at 4.29.13 PM.jpeg">
            <a:extLst>
              <a:ext uri="{FF2B5EF4-FFF2-40B4-BE49-F238E27FC236}">
                <a16:creationId xmlns:a16="http://schemas.microsoft.com/office/drawing/2014/main" id="{9595195B-FFC2-4739-9D9A-D0E87F5A5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r="7053"/>
          <a:stretch/>
        </p:blipFill>
        <p:spPr bwMode="auto">
          <a:xfrm>
            <a:off x="3239471" y="981511"/>
            <a:ext cx="8438006" cy="5633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m para LOGO DA IEQ">
            <a:extLst>
              <a:ext uri="{FF2B5EF4-FFF2-40B4-BE49-F238E27FC236}">
                <a16:creationId xmlns:a16="http://schemas.microsoft.com/office/drawing/2014/main" id="{9377053A-7BC1-43FD-B954-A06050EBA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889884" y="58723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8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>
            <a:extLst>
              <a:ext uri="{FF2B5EF4-FFF2-40B4-BE49-F238E27FC236}">
                <a16:creationId xmlns:a16="http://schemas.microsoft.com/office/drawing/2014/main" id="{906A16AB-258B-476C-AD0D-052439F4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83381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Instrução Normativa RFB nº 971, de 13 de novembro de</a:t>
            </a:r>
            <a:br>
              <a:rPr lang="pt-BR" sz="2800" b="1" dirty="0">
                <a:solidFill>
                  <a:schemeClr val="tx1"/>
                </a:solidFill>
              </a:rPr>
            </a:br>
            <a:r>
              <a:rPr lang="pt-BR" sz="2800" b="1" dirty="0">
                <a:solidFill>
                  <a:schemeClr val="tx1"/>
                </a:solidFill>
              </a:rPr>
              <a:t> 2009</a:t>
            </a:r>
            <a:br>
              <a:rPr lang="pt-BR" sz="3200" b="1" dirty="0">
                <a:solidFill>
                  <a:schemeClr val="tx1"/>
                </a:solidFill>
              </a:rPr>
            </a:b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D26E43D-F652-4F92-BA32-FF84311D7B4E}"/>
              </a:ext>
            </a:extLst>
          </p:cNvPr>
          <p:cNvSpPr/>
          <p:nvPr/>
        </p:nvSpPr>
        <p:spPr>
          <a:xfrm>
            <a:off x="1115616" y="1484784"/>
            <a:ext cx="10553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Da Contribuição do Segurado Contribuinte Individual</a:t>
            </a:r>
          </a:p>
          <a:p>
            <a:r>
              <a:rPr lang="pt-BR" dirty="0"/>
              <a:t>Art. 65. A contribuição social previdenciária do segurado contribuinte individual é: </a:t>
            </a:r>
          </a:p>
          <a:p>
            <a:pPr algn="just"/>
            <a:r>
              <a:rPr lang="pt-BR" dirty="0"/>
              <a:t>I - para fatos geradores ocorridos até 31 de março de 2003, o valor correspondente à aplicação da alíquota determinada pela legislação de regência sobre o seu salário-de-contribuição, observados os limites mínimo e máximo previstos nos §§ 1º e 2º do art. 54 e ressalvado o disposto nos §§ 1º, 2º e 3º; </a:t>
            </a:r>
          </a:p>
          <a:p>
            <a:pPr algn="just"/>
            <a:r>
              <a:rPr lang="pt-BR" dirty="0"/>
              <a:t>II - para fatos geradores ocorridos a partir de 1º de abril de 2003, observado o limite máximo do salário-de-contribuição e o disposto no art. 66, de: 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a) 20% (vinte por cento), incidente sobre: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CF5E007-8409-48B1-802E-8DADEBE1514A}"/>
              </a:ext>
            </a:extLst>
          </p:cNvPr>
          <p:cNvSpPr/>
          <p:nvPr/>
        </p:nvSpPr>
        <p:spPr>
          <a:xfrm>
            <a:off x="1098781" y="3835188"/>
            <a:ext cx="10483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§ 4º A contribuição do ministro de confissão religiosa ou membro de instituto de vida consagrada, de congregação ou de ordem religiosa, na situação prevista no § 11 do art. 55, a partir de 1º de abril de 2003, corresponderá a 20% (vinte por cento) do valor por ele declarado, observados os limites mínimo e máximo do salário-de-contribuição.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3F9C194-D6CA-4163-A2C7-8F0A022407D7}"/>
              </a:ext>
            </a:extLst>
          </p:cNvPr>
          <p:cNvSpPr txBox="1"/>
          <p:nvPr/>
        </p:nvSpPr>
        <p:spPr>
          <a:xfrm>
            <a:off x="1115615" y="5176007"/>
            <a:ext cx="10466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/>
              <a:t>OBS: Vale lembrar que a instituição religiosa não tem encargos previdenciários sobre a remuneração dos ministros de confissão religiosa. Isto é, não há a contribuição patronal de 20% sobre a remuneração do chefe religioso.</a:t>
            </a:r>
          </a:p>
        </p:txBody>
      </p:sp>
      <p:pic>
        <p:nvPicPr>
          <p:cNvPr id="7" name="Picture 2" descr="Resultado de imagem para LOGO DA IEQ">
            <a:extLst>
              <a:ext uri="{FF2B5EF4-FFF2-40B4-BE49-F238E27FC236}">
                <a16:creationId xmlns:a16="http://schemas.microsoft.com/office/drawing/2014/main" id="{8CDB450C-7C24-4BD5-8811-C1CD16169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785178" y="861943"/>
            <a:ext cx="1060062" cy="9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2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96B364F-5EB6-4166-8149-E8F96CC3B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31278"/>
              </p:ext>
            </p:extLst>
          </p:nvPr>
        </p:nvGraphicFramePr>
        <p:xfrm>
          <a:off x="3212984" y="231988"/>
          <a:ext cx="8472882" cy="10544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47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447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Tabela para Contribuinte Individual e Facultativo 2024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811C7286-19BF-48BA-879B-797CF825F620}"/>
              </a:ext>
            </a:extLst>
          </p:cNvPr>
          <p:cNvSpPr/>
          <p:nvPr/>
        </p:nvSpPr>
        <p:spPr>
          <a:xfrm>
            <a:off x="1426121" y="2862415"/>
            <a:ext cx="973123" cy="402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7A5C64-95F4-4B20-A51F-7749DAC9A557}"/>
              </a:ext>
            </a:extLst>
          </p:cNvPr>
          <p:cNvSpPr/>
          <p:nvPr/>
        </p:nvSpPr>
        <p:spPr>
          <a:xfrm>
            <a:off x="687897" y="2214695"/>
            <a:ext cx="23489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PASTORES</a:t>
            </a:r>
          </a:p>
        </p:txBody>
      </p:sp>
      <p:pic>
        <p:nvPicPr>
          <p:cNvPr id="5" name="Picture 2" descr="Resultado de imagem para LOGO DA IEQ">
            <a:extLst>
              <a:ext uri="{FF2B5EF4-FFF2-40B4-BE49-F238E27FC236}">
                <a16:creationId xmlns:a16="http://schemas.microsoft.com/office/drawing/2014/main" id="{B867D77D-0883-44D9-8AA3-3EF2E6731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940218" y="58723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B4942710-1DA5-48BE-9304-12B2656EB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19104"/>
              </p:ext>
            </p:extLst>
          </p:nvPr>
        </p:nvGraphicFramePr>
        <p:xfrm>
          <a:off x="3187817" y="1286460"/>
          <a:ext cx="8498049" cy="5394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98049">
                  <a:extLst>
                    <a:ext uri="{9D8B030D-6E8A-4147-A177-3AD203B41FA5}">
                      <a16:colId xmlns:a16="http://schemas.microsoft.com/office/drawing/2014/main" val="3249673509"/>
                    </a:ext>
                  </a:extLst>
                </a:gridCol>
              </a:tblGrid>
              <a:tr h="5097562">
                <a:tc>
                  <a:txBody>
                    <a:bodyPr/>
                    <a:lstStyle/>
                    <a:p>
                      <a:pPr algn="just"/>
                      <a:r>
                        <a:rPr lang="pt-BR" sz="4000" b="1" dirty="0">
                          <a:solidFill>
                            <a:srgbClr val="FF0000"/>
                          </a:solidFill>
                        </a:rPr>
                        <a:t>CONTRIBUINTE INDIVIDUAL</a:t>
                      </a:r>
                      <a:r>
                        <a:rPr lang="pt-BR" dirty="0"/>
                        <a:t>: </a:t>
                      </a:r>
                      <a:r>
                        <a:rPr lang="pt-BR" sz="2800" dirty="0">
                          <a:latin typeface="Arial Black" panose="020B0A04020102020204" pitchFamily="34" charset="0"/>
                        </a:rPr>
                        <a:t>aquele que presta serviços a outras pessoas físicas/jurídicas. O recolhimento é de </a:t>
                      </a:r>
                      <a:r>
                        <a:rPr lang="pt-BR" sz="280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20%</a:t>
                      </a:r>
                      <a:r>
                        <a:rPr lang="pt-BR" sz="2800" dirty="0">
                          <a:latin typeface="Arial Black" panose="020B0A04020102020204" pitchFamily="34" charset="0"/>
                        </a:rPr>
                        <a:t> sobre a remuneração auferida, sendo o recolhimento mínimo sobre um salário mínimo nacional (R$ 1.412,00) e máximo pelo teto previdenciário (R$ 7,786,02). O código de GPS neste caso é o 1007.</a:t>
                      </a:r>
                    </a:p>
                    <a:p>
                      <a:pPr algn="just"/>
                      <a:r>
                        <a:rPr lang="pt-BR" sz="2800" dirty="0">
                          <a:latin typeface="Arial Black" panose="020B0A04020102020204" pitchFamily="34" charset="0"/>
                        </a:rPr>
                        <a:t>Exemplo: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280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SM – 1.412,00 x 20% = R$ 282,40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280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TETO – 7.786,02 x 20% = R$ 1.557,20</a:t>
                      </a:r>
                      <a:endParaRPr lang="pt-BR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971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615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96B364F-5EB6-4166-8149-E8F96CC3B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45309"/>
              </p:ext>
            </p:extLst>
          </p:nvPr>
        </p:nvGraphicFramePr>
        <p:xfrm>
          <a:off x="3212984" y="231988"/>
          <a:ext cx="8472882" cy="608949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5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4472">
                <a:tc gridSpan="3"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Tabela para Contribuinte Individual e Facultativo 2024</a:t>
                      </a:r>
                      <a:endParaRPr lang="pt-B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47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Salário de Contribuição (R$)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Alíquota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472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R$ 1.412,00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5% (não dá direito a Aposentadoria por Tempo de Contribuição e Certidão de Tempo de Contribuição)*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R$ 70,60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472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R$ 1.412,00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11% (não dá direito a Aposentadoria por Tempo de Contribuição e Certidão de Tempo de Contribuição)**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R$ 155,32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47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R$ 1.412,00 até R$  </a:t>
                      </a:r>
                      <a:r>
                        <a:rPr lang="pt-BR" b="1" dirty="0"/>
                        <a:t>7.786,02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Entre R$ 282,40 (salário mínimo) e R$ </a:t>
                      </a:r>
                      <a:r>
                        <a:rPr lang="pt-BR" b="1" dirty="0"/>
                        <a:t>1.557,20 </a:t>
                      </a:r>
                      <a:r>
                        <a:rPr lang="pt-BR" dirty="0"/>
                        <a:t>(teto)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811C7286-19BF-48BA-879B-797CF825F620}"/>
              </a:ext>
            </a:extLst>
          </p:cNvPr>
          <p:cNvSpPr/>
          <p:nvPr/>
        </p:nvSpPr>
        <p:spPr>
          <a:xfrm>
            <a:off x="2055303" y="5670958"/>
            <a:ext cx="973123" cy="402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7A5C64-95F4-4B20-A51F-7749DAC9A557}"/>
              </a:ext>
            </a:extLst>
          </p:cNvPr>
          <p:cNvSpPr/>
          <p:nvPr/>
        </p:nvSpPr>
        <p:spPr>
          <a:xfrm>
            <a:off x="1476402" y="5285065"/>
            <a:ext cx="17114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PASTORES</a:t>
            </a:r>
          </a:p>
        </p:txBody>
      </p:sp>
      <p:pic>
        <p:nvPicPr>
          <p:cNvPr id="5" name="Picture 2" descr="Resultado de imagem para LOGO DA IEQ">
            <a:extLst>
              <a:ext uri="{FF2B5EF4-FFF2-40B4-BE49-F238E27FC236}">
                <a16:creationId xmlns:a16="http://schemas.microsoft.com/office/drawing/2014/main" id="{B867D77D-0883-44D9-8AA3-3EF2E6731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940218" y="58723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FEE31BEA-143D-4761-9F5B-1AF239747908}"/>
                  </a:ext>
                </a:extLst>
              </p14:cNvPr>
              <p14:cNvContentPartPr/>
              <p14:nvPr/>
            </p14:nvContentPartPr>
            <p14:xfrm>
              <a:off x="8723550" y="5047649"/>
              <a:ext cx="3072600" cy="131184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FEE31BEA-143D-4761-9F5B-1AF2397479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9910" y="4940009"/>
                <a:ext cx="3180240" cy="15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CAC515DD-E76A-4D92-8485-995EB3213676}"/>
                  </a:ext>
                </a:extLst>
              </p14:cNvPr>
              <p14:cNvContentPartPr/>
              <p14:nvPr/>
            </p14:nvContentPartPr>
            <p14:xfrm>
              <a:off x="6104910" y="5240969"/>
              <a:ext cx="2646360" cy="1044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CAC515DD-E76A-4D92-8485-995EB32136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1270" y="5132969"/>
                <a:ext cx="2754000" cy="12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93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637239" y="50334"/>
            <a:ext cx="1270741" cy="11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3"/>
          <p:cNvSpPr txBox="1">
            <a:spLocks/>
          </p:cNvSpPr>
          <p:nvPr/>
        </p:nvSpPr>
        <p:spPr>
          <a:xfrm>
            <a:off x="763398" y="1359017"/>
            <a:ext cx="10891982" cy="54989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rgbClr val="FF0000"/>
                </a:solidFill>
              </a:rPr>
              <a:t>CHECK-LIST DE DOCUMENTOS PARA A CONTABILIDADE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ENTRADAS</a:t>
            </a:r>
            <a:r>
              <a:rPr lang="pt-BR" sz="2400" dirty="0"/>
              <a:t>: </a:t>
            </a:r>
            <a:r>
              <a:rPr lang="pt-BR" sz="2400" dirty="0">
                <a:solidFill>
                  <a:schemeClr val="tx1"/>
                </a:solidFill>
              </a:rPr>
              <a:t>RELATÓRIO DE CULTO ON LINE ( DIÁRIO E  RESUMIDO)</a:t>
            </a:r>
          </a:p>
          <a:p>
            <a:pPr lvl="1" algn="just"/>
            <a:r>
              <a:rPr lang="pt-BR" sz="2200" dirty="0">
                <a:solidFill>
                  <a:schemeClr val="tx1"/>
                </a:solidFill>
              </a:rPr>
              <a:t>DOAÇÕES RECEBIDAS DO CED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SAÍDAS: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TAXAS PAGAS CND E CED (BOLETO+COMPROVANTE DE PAGAMENTO)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SUSTENTO PASTORAL TITULAR E AUXILIARES (</a:t>
            </a:r>
            <a:r>
              <a:rPr lang="pt-BR" sz="2400" dirty="0">
                <a:solidFill>
                  <a:srgbClr val="FF0000"/>
                </a:solidFill>
              </a:rPr>
              <a:t>GERADO NO SGAF</a:t>
            </a:r>
            <a:r>
              <a:rPr lang="pt-BR" sz="2400" dirty="0">
                <a:solidFill>
                  <a:schemeClr val="tx1"/>
                </a:solidFill>
              </a:rPr>
              <a:t>) + INSS E DARF PAGO SE HOUVER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CONTAS DE ENERGIA,  ÁGUA E TELEFONE COM COMPROVANTE DE PAGAMENTO.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NOTAS FISCAIS EM NOME DA IGREJA E CNPJ (SE PARCELADO ANEXAR BOLETO DA PARCELA À NOTA)</a:t>
            </a:r>
          </a:p>
          <a:p>
            <a:pPr algn="just"/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87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1016000" y="0"/>
            <a:ext cx="7823200" cy="16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SISTEMA CONTÁBIL</a:t>
            </a:r>
            <a:br>
              <a:rPr lang="pt-BR"/>
            </a:br>
            <a:r>
              <a:rPr lang="pt-BR" sz="3100"/>
              <a:t>Irenilce Orquiza – Contadora CED-Pa</a:t>
            </a:r>
            <a:endParaRPr lang="pt-BR" sz="3100" dirty="0"/>
          </a:p>
        </p:txBody>
      </p:sp>
      <p:pic>
        <p:nvPicPr>
          <p:cNvPr id="13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t="4022" r="4334" b="23247"/>
          <a:stretch/>
        </p:blipFill>
        <p:spPr>
          <a:xfrm>
            <a:off x="885826" y="1524000"/>
            <a:ext cx="10594974" cy="521256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620931" y="5469469"/>
            <a:ext cx="4758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Para INSCRIÇÃO INSS</a:t>
            </a:r>
          </a:p>
          <a:p>
            <a:r>
              <a:rPr lang="pt-BR" sz="3200" dirty="0" err="1">
                <a:solidFill>
                  <a:srgbClr val="FF0000"/>
                </a:solidFill>
              </a:rPr>
              <a:t>www</a:t>
            </a:r>
            <a:r>
              <a:rPr lang="pt-BR" sz="3200" dirty="0">
                <a:solidFill>
                  <a:srgbClr val="FF0000"/>
                </a:solidFill>
              </a:rPr>
              <a:t>. cnisnet.inss.gov.br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1134533" y="4094299"/>
            <a:ext cx="626534" cy="3930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4394" r="5580" b="11003"/>
          <a:stretch/>
        </p:blipFill>
        <p:spPr>
          <a:xfrm>
            <a:off x="897467" y="0"/>
            <a:ext cx="109676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1016000" y="0"/>
            <a:ext cx="7823200" cy="16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13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13324" r="13535" b="42543"/>
          <a:stretch/>
        </p:blipFill>
        <p:spPr>
          <a:xfrm>
            <a:off x="1133831" y="1811867"/>
            <a:ext cx="10569669" cy="4673599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2624667" y="6011336"/>
            <a:ext cx="2167466" cy="3217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9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0816" t="16431" r="29795" b="9606"/>
          <a:stretch/>
        </p:blipFill>
        <p:spPr>
          <a:xfrm>
            <a:off x="1313561" y="1286933"/>
            <a:ext cx="5757334" cy="541055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806267" y="3031066"/>
            <a:ext cx="367453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ATENÇÃO!!!!!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</a:rPr>
              <a:t>O ACESSO AO SISTEMA É COM O MESMO LOGIN E SENHA DO SGAF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67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24D5D21-26D9-41D6-8B7E-223C1BF32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36" t="10397" r="30436" b="3975"/>
          <a:stretch/>
        </p:blipFill>
        <p:spPr>
          <a:xfrm>
            <a:off x="1020660" y="243281"/>
            <a:ext cx="5254305" cy="64343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659A99B-97D8-41B1-8109-B3CBA9CA0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5" t="11499" r="30573" b="3548"/>
          <a:stretch/>
        </p:blipFill>
        <p:spPr>
          <a:xfrm>
            <a:off x="6378431" y="243281"/>
            <a:ext cx="5005430" cy="64343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4627EE17-71D0-40BD-A011-124D9E7EFF9A}"/>
                  </a:ext>
                </a:extLst>
              </p14:cNvPr>
              <p14:cNvContentPartPr/>
              <p14:nvPr/>
            </p14:nvContentPartPr>
            <p14:xfrm>
              <a:off x="9865110" y="2340089"/>
              <a:ext cx="589320" cy="4392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4627EE17-71D0-40BD-A011-124D9E7EFF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56470" y="2331089"/>
                <a:ext cx="6069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30906AF2-DA29-45C5-9D63-3AEDE709E631}"/>
                  </a:ext>
                </a:extLst>
              </p14:cNvPr>
              <p14:cNvContentPartPr/>
              <p14:nvPr/>
            </p14:nvContentPartPr>
            <p14:xfrm>
              <a:off x="1518150" y="1699289"/>
              <a:ext cx="3326760" cy="7092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30906AF2-DA29-45C5-9D63-3AEDE709E6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9150" y="1690649"/>
                <a:ext cx="3344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BDF20CB1-FD12-4A8C-ADD2-D13F947EA156}"/>
                  </a:ext>
                </a:extLst>
              </p14:cNvPr>
              <p14:cNvContentPartPr/>
              <p14:nvPr/>
            </p14:nvContentPartPr>
            <p14:xfrm>
              <a:off x="3439110" y="1871369"/>
              <a:ext cx="1174680" cy="5832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BDF20CB1-FD12-4A8C-ADD2-D13F947EA1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0470" y="1862369"/>
                <a:ext cx="119232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4625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E34432-2758-4518-9159-B71F5FD0F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29" t="9175" r="30780" b="6789"/>
          <a:stretch/>
        </p:blipFill>
        <p:spPr>
          <a:xfrm>
            <a:off x="5478012" y="88617"/>
            <a:ext cx="5863904" cy="66807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219D256-C8B6-4F24-9EB6-B2A7069CBB4E}"/>
              </a:ext>
            </a:extLst>
          </p:cNvPr>
          <p:cNvSpPr txBox="1"/>
          <p:nvPr/>
        </p:nvSpPr>
        <p:spPr>
          <a:xfrm>
            <a:off x="964734" y="696287"/>
            <a:ext cx="4060272" cy="257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PRESTE BASTANTE ATENÇÃO NOS PRAZOS PARA CADASTRO DE SUSTENTOS NO SISTEMA DE SUSTENTO ON LINE.</a:t>
            </a:r>
          </a:p>
          <a:p>
            <a:endParaRPr lang="pt-BR" dirty="0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85E20D83-82D0-4BB2-AAB5-17A8DE2EDB2C}"/>
              </a:ext>
            </a:extLst>
          </p:cNvPr>
          <p:cNvSpPr/>
          <p:nvPr/>
        </p:nvSpPr>
        <p:spPr>
          <a:xfrm>
            <a:off x="1778466" y="3064987"/>
            <a:ext cx="2432808" cy="3367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51FE8B03-1610-4F95-9618-3336F120E5CD}"/>
              </a:ext>
            </a:extLst>
          </p:cNvPr>
          <p:cNvSpPr/>
          <p:nvPr/>
        </p:nvSpPr>
        <p:spPr>
          <a:xfrm>
            <a:off x="7692705" y="2030136"/>
            <a:ext cx="243280" cy="30200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880445-5ADE-4F2B-BD0E-BA5CDB12415C}"/>
              </a:ext>
            </a:extLst>
          </p:cNvPr>
          <p:cNvSpPr txBox="1"/>
          <p:nvPr/>
        </p:nvSpPr>
        <p:spPr>
          <a:xfrm>
            <a:off x="1083578" y="3586295"/>
            <a:ext cx="40602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 DATA LIMITE PARA CADASTRO DEVE SER OBSERVADA, POIS AS INFORMAÇÕES DO SUSTENTO SÃO TRANSMITIDAS PELO </a:t>
            </a:r>
            <a:r>
              <a:rPr lang="pt-BR" sz="2400" b="1" dirty="0">
                <a:solidFill>
                  <a:srgbClr val="FF0000"/>
                </a:solidFill>
              </a:rPr>
              <a:t>CND</a:t>
            </a:r>
            <a:r>
              <a:rPr lang="pt-BR" sz="2400" b="1" dirty="0"/>
              <a:t> AO E-SOCIAL.</a:t>
            </a:r>
          </a:p>
          <a:p>
            <a:endParaRPr lang="pt-B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1FA6D0B-AED7-44A4-9C47-34330F166324}"/>
                  </a:ext>
                </a:extLst>
              </p14:cNvPr>
              <p14:cNvContentPartPr/>
              <p14:nvPr/>
            </p14:nvContentPartPr>
            <p14:xfrm>
              <a:off x="9528870" y="1970729"/>
              <a:ext cx="1603800" cy="90864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1FA6D0B-AED7-44A4-9C47-34330F1663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74870" y="1863089"/>
                <a:ext cx="1711440" cy="11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4621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4" y="114309"/>
            <a:ext cx="10871198" cy="67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8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32933" y="1625600"/>
            <a:ext cx="103970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pt-BR" sz="4400" dirty="0">
                <a:solidFill>
                  <a:srgbClr val="212529"/>
                </a:solidFill>
                <a:latin typeface="-apple-system"/>
              </a:rPr>
              <a:t>Cadastre os </a:t>
            </a:r>
            <a:r>
              <a:rPr lang="pt-BR" sz="4400" b="1" dirty="0">
                <a:solidFill>
                  <a:srgbClr val="212529"/>
                </a:solidFill>
                <a:latin typeface="-apple-system"/>
              </a:rPr>
              <a:t>dependentes do beneficiário</a:t>
            </a:r>
            <a:r>
              <a:rPr lang="pt-BR" sz="4400" dirty="0">
                <a:solidFill>
                  <a:srgbClr val="212529"/>
                </a:solidFill>
                <a:latin typeface="-apple-system"/>
              </a:rPr>
              <a:t> (se houver);</a:t>
            </a:r>
          </a:p>
          <a:p>
            <a:pPr>
              <a:buFont typeface="+mj-lt"/>
              <a:buAutoNum type="arabicPeriod"/>
            </a:pPr>
            <a:r>
              <a:rPr lang="pt-BR" sz="4400" dirty="0">
                <a:solidFill>
                  <a:srgbClr val="212529"/>
                </a:solidFill>
                <a:latin typeface="-apple-system"/>
              </a:rPr>
              <a:t>Envie a </a:t>
            </a:r>
            <a:r>
              <a:rPr lang="pt-BR" sz="4400" b="1" dirty="0">
                <a:solidFill>
                  <a:srgbClr val="212529"/>
                </a:solidFill>
                <a:latin typeface="-apple-system"/>
              </a:rPr>
              <a:t>declaração de dependentes assinada</a:t>
            </a:r>
            <a:r>
              <a:rPr lang="pt-BR" sz="4400" dirty="0">
                <a:solidFill>
                  <a:srgbClr val="212529"/>
                </a:solidFill>
                <a:latin typeface="-apple-system"/>
              </a:rPr>
              <a:t> (esse passo pode ser feito posteriormente);</a:t>
            </a:r>
          </a:p>
          <a:p>
            <a:pPr>
              <a:buFont typeface="+mj-lt"/>
              <a:buAutoNum type="arabicPeriod"/>
            </a:pPr>
            <a:r>
              <a:rPr lang="pt-BR" sz="4400" dirty="0">
                <a:solidFill>
                  <a:srgbClr val="212529"/>
                </a:solidFill>
                <a:latin typeface="-apple-system"/>
              </a:rPr>
              <a:t>Cadastre o </a:t>
            </a:r>
            <a:r>
              <a:rPr lang="pt-BR" sz="4400" b="1" dirty="0">
                <a:solidFill>
                  <a:srgbClr val="212529"/>
                </a:solidFill>
                <a:latin typeface="-apple-system"/>
              </a:rPr>
              <a:t>sustento pastoral do beneficiário</a:t>
            </a:r>
            <a:r>
              <a:rPr lang="pt-BR" sz="4400" dirty="0">
                <a:solidFill>
                  <a:srgbClr val="212529"/>
                </a:solidFill>
                <a:latin typeface="-apple-system"/>
              </a:rPr>
              <a:t>;</a:t>
            </a:r>
            <a:endParaRPr lang="pt-BR" sz="4400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8B29D-BD8D-4035-9B9E-8EE8F4635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365" y="171975"/>
            <a:ext cx="3513269" cy="733351"/>
          </a:xfrm>
        </p:spPr>
        <p:txBody>
          <a:bodyPr>
            <a:normAutofit fontScale="90000"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Efd-rEINF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9F605B-25C7-4403-B21D-B930D9D0E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681" y="838900"/>
            <a:ext cx="10272319" cy="5847126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A Escrituração Fiscal Digital de Retenções e Outras Informações Fiscais EFD-</a:t>
            </a:r>
            <a:r>
              <a:rPr lang="pt-BR" sz="2800" dirty="0" err="1">
                <a:solidFill>
                  <a:schemeClr val="tx1"/>
                </a:solidFill>
              </a:rPr>
              <a:t>Reinf</a:t>
            </a:r>
            <a:r>
              <a:rPr lang="pt-BR" sz="2800" dirty="0">
                <a:solidFill>
                  <a:schemeClr val="tx1"/>
                </a:solidFill>
              </a:rPr>
              <a:t> é um dos módulos do Sistema Público de Escrituração Digital - SPED, a ser utilizado pelas pessoas jurídicas e físicas.</a:t>
            </a:r>
          </a:p>
          <a:p>
            <a:r>
              <a:rPr lang="pt-BR" sz="2800" dirty="0">
                <a:solidFill>
                  <a:schemeClr val="tx1"/>
                </a:solidFill>
              </a:rPr>
              <a:t>Objetiva a escrituração de rendimentos pagos e retenções de Imposto de Renda, Contribuição Social do contribuinte.</a:t>
            </a:r>
          </a:p>
          <a:p>
            <a:r>
              <a:rPr lang="pt-BR" sz="2800" dirty="0">
                <a:solidFill>
                  <a:schemeClr val="tx1"/>
                </a:solidFill>
              </a:rPr>
              <a:t>A EFD-</a:t>
            </a:r>
            <a:r>
              <a:rPr lang="pt-BR" sz="2800" dirty="0" err="1">
                <a:solidFill>
                  <a:schemeClr val="tx1"/>
                </a:solidFill>
              </a:rPr>
              <a:t>Reinf</a:t>
            </a:r>
            <a:r>
              <a:rPr lang="pt-BR" sz="2800" dirty="0">
                <a:solidFill>
                  <a:schemeClr val="tx1"/>
                </a:solidFill>
              </a:rPr>
              <a:t> junto ao e-Social, após o início de sua obrigatoriedade, vem substituir a GFIP, a DIRF e também obrigações acessórias instituídas por outros órgãos de governo como a RAIS e o CAGED.</a:t>
            </a:r>
          </a:p>
          <a:p>
            <a:r>
              <a:rPr lang="pt-BR" sz="2800" dirty="0">
                <a:solidFill>
                  <a:schemeClr val="tx1"/>
                </a:solidFill>
              </a:rPr>
              <a:t>A partir da competência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FF0000"/>
                </a:solidFill>
              </a:rPr>
              <a:t>JANEIRO/2024 </a:t>
            </a:r>
            <a:r>
              <a:rPr lang="pt-BR" sz="2800" dirty="0">
                <a:solidFill>
                  <a:schemeClr val="tx1"/>
                </a:solidFill>
              </a:rPr>
              <a:t>a igreja passa obrigatoriamente a informar os pagamentos feitos à pessoas físicas e jurídicas, através da EFD-</a:t>
            </a:r>
            <a:r>
              <a:rPr lang="pt-BR" sz="2800" dirty="0" err="1">
                <a:solidFill>
                  <a:schemeClr val="tx1"/>
                </a:solidFill>
              </a:rPr>
              <a:t>Reinf</a:t>
            </a:r>
            <a:r>
              <a:rPr lang="pt-BR" sz="2800" dirty="0">
                <a:solidFill>
                  <a:schemeClr val="tx1"/>
                </a:solidFill>
              </a:rPr>
              <a:t>.</a:t>
            </a:r>
            <a:endParaRPr lang="pt-BR" sz="2800" dirty="0"/>
          </a:p>
        </p:txBody>
      </p:sp>
      <p:pic>
        <p:nvPicPr>
          <p:cNvPr id="4" name="Picture 2" descr="Resultado de imagem para LOGO DA IEQ">
            <a:extLst>
              <a:ext uri="{FF2B5EF4-FFF2-40B4-BE49-F238E27FC236}">
                <a16:creationId xmlns:a16="http://schemas.microsoft.com/office/drawing/2014/main" id="{E16E5813-C57E-4C03-BBCA-8E2CC025E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737907" y="50784"/>
            <a:ext cx="1241571" cy="11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16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8B29D-BD8D-4035-9B9E-8EE8F4635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365" y="171975"/>
            <a:ext cx="3513269" cy="733351"/>
          </a:xfrm>
        </p:spPr>
        <p:txBody>
          <a:bodyPr>
            <a:normAutofit fontScale="90000"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Efd-rEINF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9F605B-25C7-4403-B21D-B930D9D0E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681" y="838900"/>
            <a:ext cx="10272319" cy="5847126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A partir da competência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FF0000"/>
                </a:solidFill>
              </a:rPr>
              <a:t>JANEIRO/2024 </a:t>
            </a:r>
            <a:r>
              <a:rPr lang="pt-BR" sz="2800" dirty="0">
                <a:solidFill>
                  <a:schemeClr val="tx1"/>
                </a:solidFill>
              </a:rPr>
              <a:t>a igreja passa obrigatoriamente a informar os pagamentos feitos à pessoas físicas e jurídicas, através da EFD-</a:t>
            </a:r>
            <a:r>
              <a:rPr lang="pt-BR" sz="2800" dirty="0" err="1">
                <a:solidFill>
                  <a:schemeClr val="tx1"/>
                </a:solidFill>
              </a:rPr>
              <a:t>Reinf</a:t>
            </a:r>
            <a:r>
              <a:rPr lang="pt-BR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PRAZO LEGAL PARA AS INFORMAÇÕES: </a:t>
            </a:r>
            <a:r>
              <a:rPr lang="pt-BR" sz="2800" b="1" dirty="0">
                <a:solidFill>
                  <a:srgbClr val="FF0000"/>
                </a:solidFill>
              </a:rPr>
              <a:t>DIA 05 DO MÊS SUBSEQUENTE.</a:t>
            </a:r>
          </a:p>
          <a:p>
            <a:endParaRPr lang="pt-BR" sz="2800" b="1" dirty="0">
              <a:solidFill>
                <a:srgbClr val="FF0000"/>
              </a:solidFill>
            </a:endParaRPr>
          </a:p>
          <a:p>
            <a:r>
              <a:rPr lang="pt-BR" sz="2800" b="1" dirty="0">
                <a:solidFill>
                  <a:srgbClr val="FF0000"/>
                </a:solidFill>
              </a:rPr>
              <a:t>OBS: OS PAGAMENTOS DE ALUGUÉIS E </a:t>
            </a:r>
            <a:r>
              <a:rPr lang="pt-BR" sz="2800" b="1" dirty="0" err="1">
                <a:solidFill>
                  <a:srgbClr val="FF0000"/>
                </a:solidFill>
              </a:rPr>
              <a:t>DARFs</a:t>
            </a:r>
            <a:r>
              <a:rPr lang="pt-BR" sz="2800" b="1" dirty="0">
                <a:solidFill>
                  <a:srgbClr val="FF0000"/>
                </a:solidFill>
              </a:rPr>
              <a:t> SÃO INFORMADOS NA </a:t>
            </a:r>
            <a:r>
              <a:rPr lang="pt-BR" sz="2800" b="1" dirty="0">
                <a:solidFill>
                  <a:schemeClr val="tx1"/>
                </a:solidFill>
              </a:rPr>
              <a:t>EFD-</a:t>
            </a:r>
            <a:r>
              <a:rPr lang="pt-BR" sz="2800" b="1" dirty="0" err="1">
                <a:solidFill>
                  <a:schemeClr val="tx1"/>
                </a:solidFill>
              </a:rPr>
              <a:t>Reinf</a:t>
            </a:r>
            <a:r>
              <a:rPr lang="pt-BR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2" descr="Resultado de imagem para LOGO DA IEQ">
            <a:extLst>
              <a:ext uri="{FF2B5EF4-FFF2-40B4-BE49-F238E27FC236}">
                <a16:creationId xmlns:a16="http://schemas.microsoft.com/office/drawing/2014/main" id="{E16E5813-C57E-4C03-BBCA-8E2CC025E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737907" y="50784"/>
            <a:ext cx="1241571" cy="11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528183" y="235882"/>
            <a:ext cx="1127197" cy="10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3"/>
          <p:cNvSpPr txBox="1">
            <a:spLocks/>
          </p:cNvSpPr>
          <p:nvPr/>
        </p:nvSpPr>
        <p:spPr>
          <a:xfrm>
            <a:off x="763398" y="1359017"/>
            <a:ext cx="10891982" cy="54989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rgbClr val="FF0000"/>
                </a:solidFill>
              </a:rPr>
              <a:t>CHECK-LIST DE DOCUMENTOS PARA A CONTABILIDADE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SAÍDAS: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RECIBO DE ALUGUEL EM NOME DA IGREJA, COM NOME LEGÍVEL E CPF DO LOCADOR.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RECIBOS DO ITQ, COORDENADORIAS E GRUPOS MISSIONÁRIOS.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RELATÓRIO DE  VIAGEM, COM NOTAS ANEXAS E ASSINADO PELO TITULAR.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RECIBO DE ASSISTÊNCIA SOCIAL DEVIDAMENTE PREENCHIDO E ASSINADO.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NOTA FISCAL DE PESSOA FÍSICA (ISS + INSS + IR)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EXTRATO BANCÁRIO MENSAL (QUANDO A IGREJA POSSUIR CONTA CORRENTE OU POUPANÇA)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438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ABFE89-6735-45C9-9946-FA833A139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77" r="573" b="4465"/>
          <a:stretch/>
        </p:blipFill>
        <p:spPr>
          <a:xfrm>
            <a:off x="1057014" y="832562"/>
            <a:ext cx="9429225" cy="57527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3AB42E4D-8400-4E75-A303-C1E150003313}"/>
                  </a:ext>
                </a:extLst>
              </p14:cNvPr>
              <p14:cNvContentPartPr/>
              <p14:nvPr/>
            </p14:nvContentPartPr>
            <p14:xfrm>
              <a:off x="1057014" y="3580078"/>
              <a:ext cx="1069200" cy="48204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3AB42E4D-8400-4E75-A303-C1E1500033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8014" y="3571078"/>
                <a:ext cx="108684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2980DA38-A5D5-42E0-B850-FCEEBDA09761}"/>
                  </a:ext>
                </a:extLst>
              </p14:cNvPr>
              <p14:cNvContentPartPr/>
              <p14:nvPr/>
            </p14:nvContentPartPr>
            <p14:xfrm>
              <a:off x="929190" y="5653529"/>
              <a:ext cx="1244520" cy="43848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2980DA38-A5D5-42E0-B850-FCEEBDA097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550" y="5644529"/>
                <a:ext cx="1262160" cy="4561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2" descr="Resultado de imagem para LOGO DA IEQ">
            <a:extLst>
              <a:ext uri="{FF2B5EF4-FFF2-40B4-BE49-F238E27FC236}">
                <a16:creationId xmlns:a16="http://schemas.microsoft.com/office/drawing/2014/main" id="{B0ED4975-3F58-4874-961D-3E02837EA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737907" y="50784"/>
            <a:ext cx="1241571" cy="11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86FCF2D-384A-44F8-850A-E9DA166EB50B}"/>
              </a:ext>
            </a:extLst>
          </p:cNvPr>
          <p:cNvSpPr/>
          <p:nvPr/>
        </p:nvSpPr>
        <p:spPr>
          <a:xfrm>
            <a:off x="1468073" y="289870"/>
            <a:ext cx="82547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200" b="1" cap="none" spc="0" dirty="0">
                <a:ln/>
                <a:solidFill>
                  <a:srgbClr val="FF0000"/>
                </a:solidFill>
                <a:effectLst/>
              </a:rPr>
              <a:t>COMO E ONDE GERAR O DARF</a:t>
            </a:r>
          </a:p>
        </p:txBody>
      </p:sp>
    </p:spTree>
    <p:extLst>
      <p:ext uri="{BB962C8B-B14F-4D97-AF65-F5344CB8AC3E}">
        <p14:creationId xmlns:p14="http://schemas.microsoft.com/office/powerpoint/2010/main" val="1412720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242646" y="1524000"/>
            <a:ext cx="10412734" cy="523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>
                <a:solidFill>
                  <a:srgbClr val="FF0000"/>
                </a:solidFill>
              </a:rPr>
              <a:t>ALUGUÉIS EM NOME DA IEQ</a:t>
            </a:r>
          </a:p>
          <a:p>
            <a:pPr marL="484632" indent="-457200">
              <a:buFont typeface="Arial" charset="0"/>
              <a:buChar char="•"/>
            </a:pPr>
            <a:r>
              <a:rPr lang="pt-BR" sz="3200" dirty="0"/>
              <a:t>Há incidência de imposto de renda sobre os valores pagos a título de aluguéis. A Igreja é OBRIGADA reter da pessoa física o valor do imposto e recolher para Receita Federal, </a:t>
            </a:r>
            <a:r>
              <a:rPr lang="pt-BR" sz="3200" dirty="0" err="1"/>
              <a:t>cfe</a:t>
            </a:r>
            <a:r>
              <a:rPr lang="pt-BR" sz="3200" dirty="0"/>
              <a:t> tabela do Imposto de Renda.</a:t>
            </a:r>
          </a:p>
          <a:p>
            <a:pPr marL="484632" indent="-457200">
              <a:buFont typeface="Arial" charset="0"/>
              <a:buChar char="•"/>
            </a:pPr>
            <a:r>
              <a:rPr lang="pt-BR" sz="3200" dirty="0"/>
              <a:t>Os recibos de aluguéis devem ser emitidos pelo LOCADOR, contendo valor, endereço do imóvel locado, deduções se houver, NOME LEGÍVEL DO LOCADOR e CPF.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6AD99B01-52AA-49CF-AADB-3CF92F0E0E16}"/>
                  </a:ext>
                </a:extLst>
              </p14:cNvPr>
              <p14:cNvContentPartPr/>
              <p14:nvPr/>
            </p14:nvContentPartPr>
            <p14:xfrm>
              <a:off x="2281710" y="4135224"/>
              <a:ext cx="36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6AD99B01-52AA-49CF-AADB-3CF92F0E0E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2710" y="412658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71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3"/>
          <p:cNvSpPr txBox="1">
            <a:spLocks/>
          </p:cNvSpPr>
          <p:nvPr/>
        </p:nvSpPr>
        <p:spPr>
          <a:xfrm>
            <a:off x="1115616" y="1556792"/>
            <a:ext cx="10539764" cy="53012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/>
              <a:t>ALUGUÉIS EM NOME DA IEQ – parte 2</a:t>
            </a:r>
          </a:p>
          <a:p>
            <a:pPr algn="just"/>
            <a:r>
              <a:rPr lang="pt-BR" sz="2400" b="1" dirty="0"/>
              <a:t>* Operação: </a:t>
            </a:r>
          </a:p>
          <a:p>
            <a:pPr algn="just"/>
            <a:r>
              <a:rPr lang="pt-BR" sz="2400" dirty="0"/>
              <a:t>Aluguel de imóvel sendo o locador pessoa física e o locatário pessoa jurídica. </a:t>
            </a:r>
          </a:p>
          <a:p>
            <a:pPr algn="just"/>
            <a:r>
              <a:rPr lang="pt-BR" sz="2400" b="1" dirty="0"/>
              <a:t>* Incidência: </a:t>
            </a:r>
          </a:p>
          <a:p>
            <a:pPr algn="just"/>
            <a:r>
              <a:rPr lang="pt-BR" sz="2400" dirty="0"/>
              <a:t>Haverá retenção do imposto de renda sobre os rendimentos de aluguéis pagos por pessoas jurídicas a pessoas físicas.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* Base Legal: </a:t>
            </a:r>
            <a:r>
              <a:rPr lang="pt-BR" sz="2400" dirty="0"/>
              <a:t>art. 631 do RIR/1999 </a:t>
            </a:r>
          </a:p>
          <a:p>
            <a:pPr algn="just"/>
            <a:r>
              <a:rPr lang="pt-BR" sz="2400" dirty="0"/>
              <a:t>Art. 631. Estão sujeitos à incidência do imposto na fonte, calculado na forma do art. 620, os rendimentos decorrentes de aluguéis ou royalties pagos por pessoas jurídicas a pessoas físicas (Lei nº 7.713, de 1988, art. 7º, inciso II).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82672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230922" y="1556792"/>
            <a:ext cx="10450216" cy="510158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4632" indent="-457200">
              <a:buFont typeface="Arial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MODELO DE RECIBO DE ALUGUEL</a:t>
            </a:r>
          </a:p>
          <a:p>
            <a:endParaRPr lang="pt-BR" b="1" dirty="0"/>
          </a:p>
          <a:p>
            <a:endParaRPr lang="pt-BR" b="1" dirty="0"/>
          </a:p>
          <a:p>
            <a:pPr algn="ctr"/>
            <a:r>
              <a:rPr lang="pt-BR" b="1" dirty="0"/>
              <a:t>RECIBO DE ALUGUEL</a:t>
            </a:r>
            <a:endParaRPr lang="pt-BR" dirty="0"/>
          </a:p>
          <a:p>
            <a:pPr algn="r"/>
            <a:r>
              <a:rPr lang="pt-BR" b="1" dirty="0"/>
              <a:t>R$- 800,00</a:t>
            </a:r>
            <a:endParaRPr lang="pt-BR" dirty="0"/>
          </a:p>
          <a:p>
            <a:r>
              <a:rPr lang="pt-BR" b="1" dirty="0"/>
              <a:t> </a:t>
            </a:r>
            <a:endParaRPr lang="pt-BR" dirty="0"/>
          </a:p>
          <a:p>
            <a:r>
              <a:rPr lang="pt-BR" dirty="0"/>
              <a:t>Recebi da </a:t>
            </a:r>
            <a:r>
              <a:rPr lang="pt-BR" b="1" dirty="0"/>
              <a:t>IGREJA DO EVANGELHO QUADRANGULAR, </a:t>
            </a:r>
            <a:r>
              <a:rPr lang="pt-BR" dirty="0"/>
              <a:t>a importância de R$ 800,00 (oitocentos reais), referente ao aluguel do imóvel localizado na travessa 14 de abril 1186, bairro Pedreira, período Janeiro/2024, cfe. comprovante de depósito anexo. O qual dou plena quitação do mesmo.</a:t>
            </a:r>
          </a:p>
          <a:p>
            <a:r>
              <a:rPr lang="pt-BR" dirty="0"/>
              <a:t>Belém (</a:t>
            </a:r>
            <a:r>
              <a:rPr lang="pt-BR" dirty="0" err="1"/>
              <a:t>Pa</a:t>
            </a:r>
            <a:r>
              <a:rPr lang="pt-BR" dirty="0"/>
              <a:t>) 15 de junho de 2024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_______________________</a:t>
            </a:r>
          </a:p>
          <a:p>
            <a:r>
              <a:rPr lang="pt-BR" dirty="0">
                <a:solidFill>
                  <a:srgbClr val="FF0000"/>
                </a:solidFill>
              </a:rPr>
              <a:t>NOME DO LOCADOR (PROPRIETÁRIO)</a:t>
            </a:r>
          </a:p>
          <a:p>
            <a:r>
              <a:rPr lang="pt-BR" dirty="0">
                <a:solidFill>
                  <a:srgbClr val="FF0000"/>
                </a:solidFill>
              </a:rPr>
              <a:t>CPF: </a:t>
            </a:r>
          </a:p>
          <a:p>
            <a:pPr marL="484632" indent="-457200">
              <a:buFont typeface="Arial" charset="0"/>
              <a:buChar char="•"/>
            </a:pPr>
            <a:endParaRPr lang="pt-BR" dirty="0"/>
          </a:p>
        </p:txBody>
      </p:sp>
      <p:sp>
        <p:nvSpPr>
          <p:cNvPr id="2" name="Seta para a esquerda 1"/>
          <p:cNvSpPr/>
          <p:nvPr/>
        </p:nvSpPr>
        <p:spPr>
          <a:xfrm>
            <a:off x="6478073" y="5628067"/>
            <a:ext cx="3490175" cy="10303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C17F5-214B-4780-8D1C-9065A1A6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02" y="382384"/>
            <a:ext cx="10160598" cy="1521719"/>
          </a:xfrm>
        </p:spPr>
        <p:txBody>
          <a:bodyPr/>
          <a:lstStyle/>
          <a:p>
            <a:r>
              <a:rPr lang="pt-BR" dirty="0"/>
              <a:t>Entradas não taxadas</a:t>
            </a:r>
            <a:br>
              <a:rPr lang="pt-BR" dirty="0"/>
            </a:br>
            <a:r>
              <a:rPr lang="pt-BR" dirty="0"/>
              <a:t>entradas de eventos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C36571-2F33-4D0B-B1BD-3F67218C1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6" t="4053" r="17853" b="56063"/>
          <a:stretch/>
        </p:blipFill>
        <p:spPr>
          <a:xfrm>
            <a:off x="882127" y="2506532"/>
            <a:ext cx="10911750" cy="4194995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051D692D-5D05-41DA-A63C-7C54B26AB749}"/>
              </a:ext>
            </a:extLst>
          </p:cNvPr>
          <p:cNvSpPr/>
          <p:nvPr/>
        </p:nvSpPr>
        <p:spPr>
          <a:xfrm>
            <a:off x="3334871" y="4260028"/>
            <a:ext cx="656216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Processo 6">
            <a:extLst>
              <a:ext uri="{FF2B5EF4-FFF2-40B4-BE49-F238E27FC236}">
                <a16:creationId xmlns:a16="http://schemas.microsoft.com/office/drawing/2014/main" id="{3FEA4397-3F15-454F-B852-3E41FD37A500}"/>
              </a:ext>
            </a:extLst>
          </p:cNvPr>
          <p:cNvSpPr/>
          <p:nvPr/>
        </p:nvSpPr>
        <p:spPr>
          <a:xfrm>
            <a:off x="6519134" y="3012141"/>
            <a:ext cx="1140311" cy="1398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luxograma: Processo 7">
            <a:extLst>
              <a:ext uri="{FF2B5EF4-FFF2-40B4-BE49-F238E27FC236}">
                <a16:creationId xmlns:a16="http://schemas.microsoft.com/office/drawing/2014/main" id="{5150F839-B601-42BD-AB3D-C27D90315B9F}"/>
              </a:ext>
            </a:extLst>
          </p:cNvPr>
          <p:cNvSpPr/>
          <p:nvPr/>
        </p:nvSpPr>
        <p:spPr>
          <a:xfrm>
            <a:off x="6800625" y="3196815"/>
            <a:ext cx="2354133" cy="1398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301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BFD3CD-8606-4177-A62D-2EE54F38A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0" t="28045" r="20716" b="10867"/>
          <a:stretch/>
        </p:blipFill>
        <p:spPr>
          <a:xfrm>
            <a:off x="1581375" y="1893346"/>
            <a:ext cx="9595820" cy="4722607"/>
          </a:xfrm>
          <a:prstGeom prst="rect">
            <a:avLst/>
          </a:prstGeom>
        </p:spPr>
      </p:pic>
      <p:sp>
        <p:nvSpPr>
          <p:cNvPr id="4" name="Fluxograma: Processo 3">
            <a:extLst>
              <a:ext uri="{FF2B5EF4-FFF2-40B4-BE49-F238E27FC236}">
                <a16:creationId xmlns:a16="http://schemas.microsoft.com/office/drawing/2014/main" id="{A1061BF5-F775-4F1E-B683-160D5F973010}"/>
              </a:ext>
            </a:extLst>
          </p:cNvPr>
          <p:cNvSpPr/>
          <p:nvPr/>
        </p:nvSpPr>
        <p:spPr>
          <a:xfrm>
            <a:off x="1581375" y="2000923"/>
            <a:ext cx="2581834" cy="21515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D677AC9B-DB6E-4755-B6BD-DAD15811B3EF}"/>
              </a:ext>
            </a:extLst>
          </p:cNvPr>
          <p:cNvSpPr/>
          <p:nvPr/>
        </p:nvSpPr>
        <p:spPr>
          <a:xfrm>
            <a:off x="3259566" y="6121099"/>
            <a:ext cx="903643" cy="215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AF58699-EE24-4CC1-A441-98FE3A5D6ED8}"/>
              </a:ext>
            </a:extLst>
          </p:cNvPr>
          <p:cNvSpPr txBox="1">
            <a:spLocks/>
          </p:cNvSpPr>
          <p:nvPr/>
        </p:nvSpPr>
        <p:spPr>
          <a:xfrm>
            <a:off x="1581374" y="382384"/>
            <a:ext cx="8649147" cy="15217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Entradas não taxadas</a:t>
            </a:r>
            <a:br>
              <a:rPr lang="pt-BR"/>
            </a:br>
            <a:r>
              <a:rPr lang="pt-BR"/>
              <a:t>entradas de eventos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8608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ED1B8-6473-45F6-9AC0-1ABCF1E9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850" y="197324"/>
            <a:ext cx="7511322" cy="815044"/>
          </a:xfrm>
        </p:spPr>
        <p:txBody>
          <a:bodyPr>
            <a:normAutofit fontScale="90000"/>
          </a:bodyPr>
          <a:lstStyle/>
          <a:p>
            <a:r>
              <a:rPr lang="pt-BR" sz="6700" dirty="0">
                <a:solidFill>
                  <a:srgbClr val="FF0000"/>
                </a:solidFill>
              </a:rPr>
              <a:t>Estatística 2024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1A291A-8B4C-4B5A-9B81-C613C50E3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850" y="1132114"/>
            <a:ext cx="10679064" cy="5528561"/>
          </a:xfrm>
        </p:spPr>
        <p:txBody>
          <a:bodyPr/>
          <a:lstStyle/>
          <a:p>
            <a:r>
              <a:rPr lang="pt-BR" sz="2400" b="1" dirty="0">
                <a:solidFill>
                  <a:srgbClr val="FF0000"/>
                </a:solidFill>
              </a:rPr>
              <a:t>PATRIMÔNIO DA IGREJA</a:t>
            </a:r>
          </a:p>
          <a:p>
            <a:pPr lvl="1"/>
            <a:r>
              <a:rPr lang="pt-BR" sz="2000" b="1" dirty="0">
                <a:solidFill>
                  <a:schemeClr val="tx1"/>
                </a:solidFill>
              </a:rPr>
              <a:t>IMÓVEIS</a:t>
            </a:r>
          </a:p>
          <a:p>
            <a:pPr lvl="1"/>
            <a:r>
              <a:rPr lang="pt-BR" sz="2000" b="1" dirty="0">
                <a:solidFill>
                  <a:schemeClr val="tx1"/>
                </a:solidFill>
              </a:rPr>
              <a:t>VEÍCULOS (CARRO, MOTO, ÔNIBUS, BARCO</a:t>
            </a:r>
            <a:r>
              <a:rPr lang="pt-BR" sz="2000" b="1">
                <a:solidFill>
                  <a:schemeClr val="tx1"/>
                </a:solidFill>
              </a:rPr>
              <a:t>, CAMINHÃO</a:t>
            </a:r>
            <a:r>
              <a:rPr lang="pt-BR" sz="2000" b="1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pt-BR" sz="2000" b="1" dirty="0">
                <a:solidFill>
                  <a:schemeClr val="tx1"/>
                </a:solidFill>
              </a:rPr>
              <a:t>MÓVEIS (BANCOS, MESAS, APARELHOS DE SOM E AR CONDICIONADO ETC...)</a:t>
            </a:r>
          </a:p>
          <a:p>
            <a:pPr marL="457200" lvl="1" indent="0">
              <a:buNone/>
            </a:pPr>
            <a:endParaRPr lang="pt-BR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pt-BR" sz="2000" b="1" dirty="0">
                <a:solidFill>
                  <a:srgbClr val="FF0000"/>
                </a:solidFill>
              </a:rPr>
              <a:t>LIVROS OFICIAIS</a:t>
            </a:r>
          </a:p>
          <a:p>
            <a:pPr lvl="1"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CASAMENTO</a:t>
            </a:r>
          </a:p>
          <a:p>
            <a:pPr lvl="1"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APRESENTAÇÃO DE CRIANÇAS</a:t>
            </a:r>
          </a:p>
          <a:p>
            <a:pPr lvl="1"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OFÍCIO FUNÉBRE</a:t>
            </a:r>
          </a:p>
          <a:p>
            <a:pPr lvl="1"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PATRIMÔNIO</a:t>
            </a:r>
          </a:p>
          <a:p>
            <a:pPr lvl="1"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MATISMO</a:t>
            </a:r>
          </a:p>
          <a:p>
            <a:pPr lvl="1">
              <a:buFontTx/>
              <a:buChar char="-"/>
            </a:pPr>
            <a:r>
              <a:rPr lang="pt-BR" sz="2000" b="1" dirty="0">
                <a:solidFill>
                  <a:schemeClr val="tx1"/>
                </a:solidFill>
              </a:rPr>
              <a:t>MEMBROS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11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ED1B8-6473-45F6-9AC0-1ABCF1E9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850" y="197324"/>
            <a:ext cx="7511322" cy="815044"/>
          </a:xfrm>
        </p:spPr>
        <p:txBody>
          <a:bodyPr>
            <a:normAutofit fontScale="90000"/>
          </a:bodyPr>
          <a:lstStyle/>
          <a:p>
            <a:r>
              <a:rPr lang="pt-BR" sz="6700" dirty="0">
                <a:solidFill>
                  <a:srgbClr val="FF0000"/>
                </a:solidFill>
              </a:rPr>
              <a:t>Estatística 2024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1A291A-8B4C-4B5A-9B81-C613C50E3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850" y="1132114"/>
            <a:ext cx="10679064" cy="5528561"/>
          </a:xfrm>
        </p:spPr>
        <p:txBody>
          <a:bodyPr/>
          <a:lstStyle/>
          <a:p>
            <a:r>
              <a:rPr lang="pt-BR" sz="3200" b="1" dirty="0">
                <a:solidFill>
                  <a:srgbClr val="FF0000"/>
                </a:solidFill>
              </a:rPr>
              <a:t>FINANCEIRO</a:t>
            </a:r>
          </a:p>
          <a:p>
            <a:pPr marL="0" indent="0">
              <a:buNone/>
            </a:pPr>
            <a:endParaRPr lang="pt-BR" sz="3200" b="1" dirty="0">
              <a:solidFill>
                <a:srgbClr val="FF0000"/>
              </a:solidFill>
            </a:endParaRPr>
          </a:p>
          <a:p>
            <a:r>
              <a:rPr lang="pt-BR" sz="3200" b="1" dirty="0">
                <a:solidFill>
                  <a:schemeClr val="tx1"/>
                </a:solidFill>
              </a:rPr>
              <a:t>SALDO ANTERIOR(31/12/2023)		  5.200,00  (+)</a:t>
            </a:r>
          </a:p>
          <a:p>
            <a:r>
              <a:rPr lang="pt-BR" sz="3200" b="1" dirty="0">
                <a:solidFill>
                  <a:schemeClr val="tx1"/>
                </a:solidFill>
              </a:rPr>
              <a:t>ENTRADAS ANO 2024			25.000,00  (+)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TAXAS CND EM 2024				  1.250,00  (-)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TAXAS CED EM 2024				  3.750,00  (-)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GASTOS EM 2024				10.000,00  (-)</a:t>
            </a:r>
          </a:p>
          <a:p>
            <a:r>
              <a:rPr lang="pt-BR" sz="3200" b="1" dirty="0">
                <a:solidFill>
                  <a:schemeClr val="tx1"/>
                </a:solidFill>
              </a:rPr>
              <a:t>SALDO EM 31/12/2024			15.200,00  (=)</a:t>
            </a:r>
            <a:r>
              <a:rPr lang="pt-BR" sz="2400" b="1" dirty="0">
                <a:solidFill>
                  <a:schemeClr val="tx1"/>
                </a:solidFill>
              </a:rPr>
              <a:t>			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52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664" y="356461"/>
            <a:ext cx="9345479" cy="579636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6600" dirty="0"/>
              <a:t>A PARTIR ABRIL/2025</a:t>
            </a:r>
            <a:br>
              <a:rPr lang="pt-BR" sz="6600" dirty="0"/>
            </a:br>
            <a:r>
              <a:rPr lang="pt-BR" sz="6600" dirty="0"/>
              <a:t>REGIÕES DA CAPITAL</a:t>
            </a:r>
            <a:br>
              <a:rPr lang="pt-BR" sz="6600" dirty="0"/>
            </a:br>
            <a:br>
              <a:rPr lang="pt-BR" sz="6600" dirty="0"/>
            </a:br>
            <a:r>
              <a:rPr lang="pt-BR" sz="6600" dirty="0">
                <a:solidFill>
                  <a:srgbClr val="FF0000"/>
                </a:solidFill>
              </a:rPr>
              <a:t>TAXAS DE 4% REGIÃO SERÃO RECOLHIDAS PELA REGIÃO</a:t>
            </a:r>
            <a:br>
              <a:rPr lang="pt-BR" sz="6600" dirty="0"/>
            </a:br>
            <a:endParaRPr lang="pt-BR" sz="6600" dirty="0"/>
          </a:p>
        </p:txBody>
      </p:sp>
      <p:pic>
        <p:nvPicPr>
          <p:cNvPr id="7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061558" y="0"/>
            <a:ext cx="2130442" cy="19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9A9B927-16E8-4B06-B7A2-0872FB0F2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" t="20565" r="25826" b="9265"/>
          <a:stretch/>
        </p:blipFill>
        <p:spPr>
          <a:xfrm>
            <a:off x="1201119" y="1162374"/>
            <a:ext cx="10128141" cy="564371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65B1673-D16A-432C-80C3-27EA6D149ACE}"/>
              </a:ext>
            </a:extLst>
          </p:cNvPr>
          <p:cNvSpPr/>
          <p:nvPr/>
        </p:nvSpPr>
        <p:spPr>
          <a:xfrm>
            <a:off x="1201119" y="175896"/>
            <a:ext cx="101281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rgbClr val="C00000"/>
                </a:solidFill>
                <a:effectLst/>
              </a:rPr>
              <a:t>MODELO DO RELATÓRIO DE REGIÃO/CAMPO DA CAPITAL</a:t>
            </a:r>
          </a:p>
          <a:p>
            <a:pPr algn="ctr"/>
            <a:r>
              <a:rPr lang="pt-BR" sz="2400" b="1" dirty="0">
                <a:ln/>
                <a:solidFill>
                  <a:srgbClr val="C00000"/>
                </a:solidFill>
              </a:rPr>
              <a:t>4%  TAXAS DE ABRIL/2025 PAGAS EM MAIO/2025</a:t>
            </a:r>
            <a:endParaRPr lang="pt-BR" sz="24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52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637239" y="50334"/>
            <a:ext cx="1270741" cy="11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3"/>
          <p:cNvSpPr txBox="1">
            <a:spLocks/>
          </p:cNvSpPr>
          <p:nvPr/>
        </p:nvSpPr>
        <p:spPr>
          <a:xfrm>
            <a:off x="763398" y="1359017"/>
            <a:ext cx="10891982" cy="54989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rgbClr val="FF0000"/>
                </a:solidFill>
              </a:rPr>
              <a:t>CHECK-LIST DE DOCUMENTOS PARA A CONTABILIDADE</a:t>
            </a:r>
          </a:p>
          <a:p>
            <a:pPr marL="0" indent="0" algn="just">
              <a:buNone/>
            </a:pPr>
            <a:r>
              <a:rPr lang="pt-BR" sz="2400" dirty="0"/>
              <a:t> </a:t>
            </a:r>
            <a:r>
              <a:rPr lang="pt-BR" sz="2400" b="1" dirty="0">
                <a:solidFill>
                  <a:schemeClr val="tx1"/>
                </a:solidFill>
              </a:rPr>
              <a:t>*NOTAS FISCAIS SEM VALOR CONTÁBIL</a:t>
            </a:r>
          </a:p>
          <a:p>
            <a:endParaRPr lang="pt-BR" sz="2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BE75DE5-518D-4B4C-A5E6-F76180836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93" t="9226" r="31071" b="39826"/>
          <a:stretch/>
        </p:blipFill>
        <p:spPr>
          <a:xfrm>
            <a:off x="874484" y="2318657"/>
            <a:ext cx="5468399" cy="438694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FE4F50D-E970-4384-9A63-F79FFBD8A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71" t="44261" r="31429" b="6031"/>
          <a:stretch/>
        </p:blipFill>
        <p:spPr>
          <a:xfrm>
            <a:off x="6560731" y="2318656"/>
            <a:ext cx="4876800" cy="4386943"/>
          </a:xfrm>
          <a:prstGeom prst="rect">
            <a:avLst/>
          </a:prstGeom>
        </p:spPr>
      </p:pic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60D87996-AFE9-4363-AFB2-E0DC00D929B5}"/>
              </a:ext>
            </a:extLst>
          </p:cNvPr>
          <p:cNvSpPr/>
          <p:nvPr/>
        </p:nvSpPr>
        <p:spPr>
          <a:xfrm>
            <a:off x="9100457" y="3581402"/>
            <a:ext cx="751114" cy="163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C7BA3D56-062A-419B-8A61-7C768B0E6568}"/>
              </a:ext>
            </a:extLst>
          </p:cNvPr>
          <p:cNvSpPr/>
          <p:nvPr/>
        </p:nvSpPr>
        <p:spPr>
          <a:xfrm>
            <a:off x="5978634" y="3581402"/>
            <a:ext cx="751114" cy="163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B0E753FC-5B18-4459-BCF1-DF2F0A9C92CA}"/>
              </a:ext>
            </a:extLst>
          </p:cNvPr>
          <p:cNvSpPr/>
          <p:nvPr/>
        </p:nvSpPr>
        <p:spPr>
          <a:xfrm>
            <a:off x="1807029" y="2405743"/>
            <a:ext cx="968828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874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65B1673-D16A-432C-80C3-27EA6D149ACE}"/>
              </a:ext>
            </a:extLst>
          </p:cNvPr>
          <p:cNvSpPr/>
          <p:nvPr/>
        </p:nvSpPr>
        <p:spPr>
          <a:xfrm>
            <a:off x="1201119" y="175896"/>
            <a:ext cx="101281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800" b="1" cap="none" spc="0" dirty="0">
                <a:ln/>
                <a:solidFill>
                  <a:srgbClr val="C00000"/>
                </a:solidFill>
                <a:effectLst/>
              </a:rPr>
              <a:t>MODELO DO RECIBO DE REGIÃO/CAMPO DA CAPITAL</a:t>
            </a:r>
          </a:p>
          <a:p>
            <a:pPr algn="ctr"/>
            <a:r>
              <a:rPr lang="pt-BR" sz="2800" b="1" dirty="0">
                <a:ln/>
                <a:solidFill>
                  <a:srgbClr val="C00000"/>
                </a:solidFill>
              </a:rPr>
              <a:t>4% TAXAS DE ABRIL/2025 PAGAS EM MAIO/2025</a:t>
            </a:r>
            <a:endParaRPr lang="pt-BR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FA7E6F-5EDC-4889-96F0-85A5D8BC9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73" t="17402" r="29895" b="31073"/>
          <a:stretch/>
        </p:blipFill>
        <p:spPr>
          <a:xfrm>
            <a:off x="2053525" y="1193367"/>
            <a:ext cx="8206353" cy="555831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705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478507-10C7-4CEA-BC4A-AE49EEBCE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93" y="1185620"/>
            <a:ext cx="10453607" cy="5496484"/>
          </a:xfrm>
        </p:spPr>
        <p:txBody>
          <a:bodyPr>
            <a:normAutofit fontScale="85000" lnSpcReduction="10000"/>
          </a:bodyPr>
          <a:lstStyle/>
          <a:p>
            <a:r>
              <a:rPr lang="pt-BR" sz="2800" b="1" dirty="0"/>
              <a:t>SUSTENTO PASTORAL DO (A) SECRETÁRIO REGIONAL - SGAF</a:t>
            </a:r>
          </a:p>
          <a:p>
            <a:r>
              <a:rPr lang="pt-BR" sz="2800" b="1" dirty="0"/>
              <a:t>BOLETO DA LIONTECH</a:t>
            </a:r>
          </a:p>
          <a:p>
            <a:r>
              <a:rPr lang="pt-BR" sz="2800" b="1" dirty="0"/>
              <a:t>RECIBOS DE ALUGUÉIS DAS CONGREGAÇÕES QUE FORAM ABERTAS</a:t>
            </a:r>
          </a:p>
          <a:p>
            <a:r>
              <a:rPr lang="pt-BR" sz="2800" b="1" dirty="0"/>
              <a:t>NOTAS FISCAIS EM NOME DA IGREJA DO EVANGELHO QUADRANGULAR E COM CNPJ, DE MATERIAL DE CONSTRUÇÃO</a:t>
            </a:r>
          </a:p>
          <a:p>
            <a:r>
              <a:rPr lang="pt-BR" sz="2800" b="1" dirty="0"/>
              <a:t>NOTAS FISCAIS DE BENS DE PEQUENO VALOR ( AQUISIÇÃO DE CADEIRAS, BEBEDOURO, VENTILADOR, CAIXA DE SOM... ETC)</a:t>
            </a:r>
          </a:p>
          <a:p>
            <a:r>
              <a:rPr lang="pt-BR" sz="2800" b="1" dirty="0"/>
              <a:t>RELATÓRIO DE VIAGEM (DENTRO DA REGIÃO)</a:t>
            </a:r>
          </a:p>
          <a:p>
            <a:pPr algn="just"/>
            <a:r>
              <a:rPr lang="pt-BR" sz="2800" b="1" dirty="0">
                <a:solidFill>
                  <a:srgbClr val="C00000"/>
                </a:solidFill>
              </a:rPr>
              <a:t>OBS: DESPESAS DENTRO DO LIMITE DA ARRECADAÇÃO DA TX DE 4%.</a:t>
            </a:r>
          </a:p>
          <a:p>
            <a:endParaRPr lang="pt-BR" sz="2800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2CDE1ED-907E-43FA-B742-3220EA3A2BD3}"/>
              </a:ext>
            </a:extLst>
          </p:cNvPr>
          <p:cNvSpPr/>
          <p:nvPr/>
        </p:nvSpPr>
        <p:spPr>
          <a:xfrm>
            <a:off x="1201119" y="175896"/>
            <a:ext cx="101281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800" b="1" cap="none" spc="0" dirty="0">
                <a:ln/>
                <a:solidFill>
                  <a:srgbClr val="C00000"/>
                </a:solidFill>
                <a:effectLst/>
              </a:rPr>
              <a:t>DESPESAS DA REGIÃO/CAMPO DA CAPITAL</a:t>
            </a:r>
          </a:p>
          <a:p>
            <a:pPr algn="ctr"/>
            <a:r>
              <a:rPr lang="pt-BR" sz="2800" b="1" dirty="0">
                <a:ln/>
                <a:solidFill>
                  <a:srgbClr val="C00000"/>
                </a:solidFill>
              </a:rPr>
              <a:t>QUE PODEM SER LANÇADAS</a:t>
            </a:r>
            <a:endParaRPr lang="pt-BR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3623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87682-14E6-478D-9035-A24DB1E0F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95" y="1231894"/>
            <a:ext cx="6522360" cy="4339177"/>
          </a:xfrm>
        </p:spPr>
        <p:txBody>
          <a:bodyPr rtlCol="0">
            <a:normAutofit/>
          </a:bodyPr>
          <a:lstStyle/>
          <a:p>
            <a:pPr algn="l" rtl="0"/>
            <a:r>
              <a:rPr lang="pt-BR" sz="8800" dirty="0" err="1">
                <a:solidFill>
                  <a:srgbClr val="2A1A00"/>
                </a:solidFill>
              </a:rPr>
              <a:t>ObrigadA</a:t>
            </a:r>
            <a:r>
              <a:rPr lang="pt-BR" sz="8800" dirty="0">
                <a:solidFill>
                  <a:srgbClr val="2A1A00"/>
                </a:solidFill>
              </a:rPr>
              <a:t>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8E4FA7-F992-460B-84B9-C41D85318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27" y="5660572"/>
            <a:ext cx="6020627" cy="785904"/>
          </a:xfrm>
        </p:spPr>
        <p:txBody>
          <a:bodyPr rtlCol="0" anchor="ctr">
            <a:normAutofit fontScale="77500" lnSpcReduction="20000"/>
          </a:bodyPr>
          <a:lstStyle/>
          <a:p>
            <a:pPr algn="l" rtl="0"/>
            <a:r>
              <a:rPr lang="pt-BR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QUE O SENHOR NOS ABENÇOE!!! </a:t>
            </a:r>
          </a:p>
        </p:txBody>
      </p:sp>
      <p:pic>
        <p:nvPicPr>
          <p:cNvPr id="7" name="Elemento gráfico 6" descr="Rosto sorrindo sem preenchimento">
            <a:extLst>
              <a:ext uri="{FF2B5EF4-FFF2-40B4-BE49-F238E27FC236}">
                <a16:creationId xmlns:a16="http://schemas.microsoft.com/office/drawing/2014/main" id="{646A5A60-484D-435A-A8DC-28F65FB1E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15999" y="1415124"/>
            <a:ext cx="106522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ESTATUTO SOCIAL DA IEQ</a:t>
            </a:r>
          </a:p>
          <a:p>
            <a:pPr algn="just"/>
            <a:r>
              <a:rPr lang="pt-BR" sz="2800" b="1" dirty="0"/>
              <a:t>Das Obrigações</a:t>
            </a:r>
          </a:p>
          <a:p>
            <a:pPr algn="just"/>
            <a:r>
              <a:rPr lang="pt-BR" sz="2800" dirty="0"/>
              <a:t>Artigo 147 - As igrejas locais tem sob sua responsabilidade o dever de prover seus próprios meios de manutenção, através dos dízimos e das ofertas, proporcionando aos seus pastores pelo Conselho Nacional de Diretores, o </a:t>
            </a:r>
            <a:r>
              <a:rPr lang="pt-BR" sz="2800" b="1" dirty="0"/>
              <a:t>sustento pastoral </a:t>
            </a:r>
            <a:r>
              <a:rPr lang="pt-BR" sz="2800" dirty="0"/>
              <a:t>em forma de </a:t>
            </a:r>
            <a:r>
              <a:rPr lang="pt-BR" sz="2800" b="1" dirty="0"/>
              <a:t>prebendas</a:t>
            </a:r>
            <a:r>
              <a:rPr lang="pt-BR" sz="2800" dirty="0"/>
              <a:t>, </a:t>
            </a:r>
            <a:r>
              <a:rPr lang="pt-BR" sz="2800" b="1" dirty="0"/>
              <a:t>casa pastoral</a:t>
            </a:r>
            <a:r>
              <a:rPr lang="pt-BR" sz="2800" dirty="0"/>
              <a:t>, </a:t>
            </a:r>
            <a:r>
              <a:rPr lang="pt-BR" sz="2800" b="1" dirty="0"/>
              <a:t>viagens e correspondências a serviço da igreja.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b="1" dirty="0"/>
              <a:t>Disposições Gerais</a:t>
            </a:r>
          </a:p>
          <a:p>
            <a:pPr algn="just"/>
            <a:r>
              <a:rPr lang="pt-BR" sz="2800" dirty="0"/>
              <a:t>Artigo 153 - É vedada fixação de </a:t>
            </a:r>
            <a:r>
              <a:rPr lang="pt-BR" sz="2800" b="1" dirty="0"/>
              <a:t>prebendas,</a:t>
            </a:r>
            <a:r>
              <a:rPr lang="pt-BR" sz="2800" dirty="0"/>
              <a:t> baseando-se em percentuais da arrecadação da Igreja Local, podendo as mesmas serem estabelecidas em salários mínimos vigentes no país.</a:t>
            </a:r>
          </a:p>
        </p:txBody>
      </p:sp>
    </p:spTree>
    <p:extLst>
      <p:ext uri="{BB962C8B-B14F-4D97-AF65-F5344CB8AC3E}">
        <p14:creationId xmlns:p14="http://schemas.microsoft.com/office/powerpoint/2010/main" val="316043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38797" y="1628800"/>
            <a:ext cx="107453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 Secretaria Geral de Administração e Finanças da IGREJA DO EVANGELHO QUADRANGULAR  informa:</a:t>
            </a:r>
          </a:p>
          <a:p>
            <a:endParaRPr lang="pt-BR" sz="2000" dirty="0"/>
          </a:p>
          <a:p>
            <a:r>
              <a:rPr lang="pt-BR" sz="2000" b="1" dirty="0"/>
              <a:t>IRRF E INSS SOBRE SUSTENTO PASTORAL</a:t>
            </a:r>
          </a:p>
          <a:p>
            <a:endParaRPr lang="pt-BR" sz="2000" b="1" dirty="0"/>
          </a:p>
          <a:p>
            <a:pPr algn="just"/>
            <a:r>
              <a:rPr lang="pt-BR" sz="2000" b="1" dirty="0"/>
              <a:t>	1) IMPOSTO DE RENDA RETIDO NA FONTE SOBRE SUSTENTO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ARTIGO 250 – REGIMENTO INTERNO DA IEQ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	“</a:t>
            </a:r>
            <a:r>
              <a:rPr lang="pt-BR" sz="2000" i="1" dirty="0"/>
              <a:t>Os </a:t>
            </a:r>
            <a:r>
              <a:rPr lang="pt-BR" sz="2000" b="1" i="1" dirty="0"/>
              <a:t>PASTORES, </a:t>
            </a:r>
            <a:r>
              <a:rPr lang="pt-BR" sz="2000" i="1" dirty="0"/>
              <a:t>como responsáveis pela Igreja local, antes de receberem o sustento pastoral, devem informar ao </a:t>
            </a:r>
            <a:r>
              <a:rPr lang="pt-BR" sz="2000" b="1" i="1" dirty="0"/>
              <a:t>Contador </a:t>
            </a:r>
            <a:r>
              <a:rPr lang="pt-BR" sz="2000" i="1" dirty="0"/>
              <a:t>o valor dele para que esse informe o valor líquido a receber, elabore o DARF e recolha o IR, se for o caso”.</a:t>
            </a:r>
          </a:p>
          <a:p>
            <a:pPr algn="just"/>
            <a:r>
              <a:rPr lang="pt-BR" sz="2000" i="1" dirty="0"/>
              <a:t>§ 1º - Os Pastores não tem o direito de </a:t>
            </a:r>
            <a:r>
              <a:rPr lang="pt-BR" sz="2000" b="1" i="1" dirty="0"/>
              <a:t>deliberar </a:t>
            </a:r>
            <a:r>
              <a:rPr lang="pt-BR" sz="2000" i="1" dirty="0"/>
              <a:t>quanto ao recolhimento do IRRF, trata-se de obrigação legal, cabe ao Pastor cumprir a Lei.</a:t>
            </a:r>
          </a:p>
          <a:p>
            <a:pPr algn="just"/>
            <a:r>
              <a:rPr lang="pt-BR" sz="2000" b="1" i="1" dirty="0"/>
              <a:t>§ 2º - Entregar a Declaração Anual de Imposto de Renda de Pessoa Física, independentemente de ser isento ou não</a:t>
            </a:r>
            <a:r>
              <a:rPr lang="pt-BR" sz="2000" i="1" dirty="0"/>
              <a:t>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2530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43353" y="1628800"/>
            <a:ext cx="106506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IMPOSTO DE RENDA RETIDO NA FONTE</a:t>
            </a:r>
            <a:endParaRPr lang="pt-BR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 Imposto de Renda Retido na Fonte - IRRF ou IRF - é uma obrigação tributária principal em que a </a:t>
            </a:r>
            <a:r>
              <a:rPr lang="pt-BR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pessoa jurídica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ou equiparada, </a:t>
            </a: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está obrigada a reter do beneficiário da renda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o imposto correspondente, nos termos estabelecidos pelo Regulamento do Imposto de Renda.</a:t>
            </a:r>
          </a:p>
          <a:p>
            <a:pPr algn="just"/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Desta forma, por exemplo, as empresas que pagam rendimentos (como salários e 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pró-labore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 na folha de pagamentos, aluguéis e serviços de terceiros) deverão reter, quando cabível, o respectivo imposto.</a:t>
            </a:r>
            <a:endParaRPr lang="pt-BR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8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031631" y="1629508"/>
            <a:ext cx="1073965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CARACTERÍSTICAS</a:t>
            </a:r>
          </a:p>
          <a:p>
            <a:r>
              <a:rPr lang="pt-BR" sz="2800" dirty="0"/>
              <a:t>O sistema de retenção do Imposto de Renda na Fonte tem as seguintes características: </a:t>
            </a:r>
          </a:p>
          <a:p>
            <a:r>
              <a:rPr lang="pt-BR" sz="2800" dirty="0"/>
              <a:t>1 – Atribuição a fonte pagadora do rendimento ou encargo de determinar a incidência;</a:t>
            </a:r>
          </a:p>
          <a:p>
            <a:r>
              <a:rPr lang="pt-BR" sz="2800" dirty="0"/>
              <a:t>2 – Esta mesma fonte pagadora calcula o imposto devido pelo beneficiário do rendimento;</a:t>
            </a:r>
          </a:p>
          <a:p>
            <a:r>
              <a:rPr lang="pt-BR" sz="2800" dirty="0"/>
              <a:t>3 – Dedução do Imposto do rendimento a ser pago;</a:t>
            </a:r>
          </a:p>
          <a:p>
            <a:r>
              <a:rPr lang="pt-BR" sz="2800" dirty="0"/>
              <a:t>4 – Recolhimento mediante documento específico e;</a:t>
            </a:r>
          </a:p>
          <a:p>
            <a:r>
              <a:rPr lang="pt-BR" sz="2800" dirty="0"/>
              <a:t>5 – Regimes de retenção exclusiva na fonte ou antecipação do devido no ajuste anual. </a:t>
            </a:r>
          </a:p>
        </p:txBody>
      </p:sp>
    </p:spTree>
    <p:extLst>
      <p:ext uri="{BB962C8B-B14F-4D97-AF65-F5344CB8AC3E}">
        <p14:creationId xmlns:p14="http://schemas.microsoft.com/office/powerpoint/2010/main" val="86580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5999" y="0"/>
            <a:ext cx="7857067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CONTÁBIL</a:t>
            </a:r>
            <a:br>
              <a:rPr lang="pt-BR" dirty="0"/>
            </a:br>
            <a:r>
              <a:rPr lang="pt-BR" sz="3100" dirty="0" err="1"/>
              <a:t>Irenilce</a:t>
            </a:r>
            <a:r>
              <a:rPr lang="pt-BR" sz="3100" dirty="0"/>
              <a:t> </a:t>
            </a:r>
            <a:r>
              <a:rPr lang="pt-BR" sz="3100" dirty="0" err="1"/>
              <a:t>Orquiza</a:t>
            </a:r>
            <a:r>
              <a:rPr lang="pt-BR" sz="3100" dirty="0"/>
              <a:t> – Contadora </a:t>
            </a:r>
            <a:r>
              <a:rPr lang="pt-BR" sz="3100" dirty="0" err="1"/>
              <a:t>CED-Pa</a:t>
            </a:r>
            <a:endParaRPr lang="pt-BR" sz="3100" dirty="0"/>
          </a:p>
        </p:txBody>
      </p:sp>
      <p:pic>
        <p:nvPicPr>
          <p:cNvPr id="5" name="Picture 2" descr="Resultado de imagem para LOGO DA IE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r="24726" b="25134"/>
          <a:stretch/>
        </p:blipFill>
        <p:spPr bwMode="auto">
          <a:xfrm>
            <a:off x="10142951" y="0"/>
            <a:ext cx="17442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043607" y="1484784"/>
            <a:ext cx="1084358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FALTA DE RETENÇÃO OU RECOLHIMENTO DO IRF</a:t>
            </a:r>
          </a:p>
          <a:p>
            <a:pPr algn="just"/>
            <a:r>
              <a:rPr lang="pt-BR" sz="2400" dirty="0"/>
              <a:t>A falta de retenção ou recolhimento, pela fonte pagadora, fará com que sejam devidos da mesma o imposto, a multa de ofício e os juros de mora.</a:t>
            </a:r>
          </a:p>
          <a:p>
            <a:pPr algn="just"/>
            <a:r>
              <a:rPr lang="pt-BR" sz="2400" dirty="0"/>
              <a:t>Desta forma, o contabilista deve alertar os responsáveis pelos pagamentos da empresa que se atente à legislação, visando cumprir o dever de reter o imposto, nos casos legalmente devidos.</a:t>
            </a:r>
          </a:p>
          <a:p>
            <a:pPr algn="just"/>
            <a:r>
              <a:rPr lang="pt-BR" sz="2400" dirty="0"/>
              <a:t>Destaque-se, ainda, que a retenção do imposto de renda na fonte </a:t>
            </a:r>
            <a:r>
              <a:rPr lang="pt-BR" sz="2400" b="1" i="1" dirty="0"/>
              <a:t>sem o correspondente recolhimento aos cofres públicos </a:t>
            </a:r>
            <a:r>
              <a:rPr lang="pt-BR" sz="2400" b="1" dirty="0"/>
              <a:t>caracteriza crime tributário</a:t>
            </a:r>
            <a:r>
              <a:rPr lang="pt-BR" sz="2400" dirty="0"/>
              <a:t> conforme art. 2º da </a:t>
            </a:r>
            <a:r>
              <a:rPr lang="pt-BR" sz="2400" dirty="0">
                <a:hlinkClick r:id="rId3"/>
              </a:rPr>
              <a:t>Lei 8.137/90</a:t>
            </a:r>
            <a:r>
              <a:rPr lang="pt-BR" sz="2400" dirty="0"/>
              <a:t>, adiante reproduzido:</a:t>
            </a:r>
          </a:p>
          <a:p>
            <a:r>
              <a:rPr lang="pt-BR" sz="2400" i="1" dirty="0"/>
              <a:t>        Art. 2° Constitui crime da mesma natureza:</a:t>
            </a:r>
            <a:endParaRPr lang="pt-BR" sz="2400" dirty="0"/>
          </a:p>
          <a:p>
            <a:r>
              <a:rPr lang="pt-BR" sz="2400" i="1" dirty="0"/>
              <a:t>        I - ...</a:t>
            </a:r>
            <a:endParaRPr lang="pt-BR" sz="2400" dirty="0"/>
          </a:p>
          <a:p>
            <a:r>
              <a:rPr lang="pt-BR" sz="2400" i="1" dirty="0"/>
              <a:t>       </a:t>
            </a:r>
            <a:r>
              <a:rPr lang="pt-BR" sz="2400" b="1" i="1" dirty="0"/>
              <a:t>II - deixar de recolher, no prazo legal, valor de tributo ou de contribuição social, descontado ou cobrado, na qualidade de sujeito passivo de obrigação e que deveria recolher aos cofres públicos;</a:t>
            </a:r>
            <a:endParaRPr lang="pt-BR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16431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3B9E78-595F-41AA-B8FF-1657B24A64F3}">
  <ds:schemaRefs>
    <ds:schemaRef ds:uri="16c05727-aa75-4e4a-9b5f-8a80a1165891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0</TotalTime>
  <Words>2532</Words>
  <Application>Microsoft Office PowerPoint</Application>
  <PresentationFormat>Widescreen</PresentationFormat>
  <Paragraphs>240</Paragraphs>
  <Slides>42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2" baseType="lpstr">
      <vt:lpstr>-apple-system</vt:lpstr>
      <vt:lpstr>Arial</vt:lpstr>
      <vt:lpstr>Arial Black</vt:lpstr>
      <vt:lpstr>Arial Narrow</vt:lpstr>
      <vt:lpstr>Calibri</vt:lpstr>
      <vt:lpstr>Gill Sans MT</vt:lpstr>
      <vt:lpstr>Impact</vt:lpstr>
      <vt:lpstr>Tahoma</vt:lpstr>
      <vt:lpstr>Times New Roman</vt:lpstr>
      <vt:lpstr>Selo</vt:lpstr>
      <vt:lpstr>CONTABILIDADE  IEQ/CED-PA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DESDE JANEIRO/2021  SUSTENTOS SÓ NO SGAF </vt:lpstr>
      <vt:lpstr>VERIFICAR NO SISTEMA DE SUSTENTO ON LINE: * DUPLICIDADE DE SUSTENTO * DATA DE REFERÊNCIA * DATA DE PAGAMENTO – ÚLTIMO  DIA    DO MÊS * DARFS EM ABERTO – MUITO  RECORRENTE</vt:lpstr>
      <vt:lpstr>* nOs sustentos pastorais  devem constar assinatura do benefiário! * A falsificação de assinaturas é uma prática ilícita que pode ter consequências graves, afetando a credibilidade de documentos e prejudicando a confiança nas transações comerciais e legais. * Art. 298 - Falsificar, no todo ou em parte, documento particular ou alterar documento particular verdadeiro: Pena - reclusão, de um a cinco anos, e multa.</vt:lpstr>
      <vt:lpstr>Apresentação do PowerPoint</vt:lpstr>
      <vt:lpstr>Apresentação do PowerPoint</vt:lpstr>
      <vt:lpstr>sobre inss</vt:lpstr>
      <vt:lpstr>Instrução Normativa RFB nº 971, de 13 de novembro de  2009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Efd-rEINF</vt:lpstr>
      <vt:lpstr>Efd-rEINF</vt:lpstr>
      <vt:lpstr>Apresentação do PowerPoint</vt:lpstr>
      <vt:lpstr>Apresentação do PowerPoint</vt:lpstr>
      <vt:lpstr>Apresentação do PowerPoint</vt:lpstr>
      <vt:lpstr>Apresentação do PowerPoint</vt:lpstr>
      <vt:lpstr>Entradas não taxadas entradas de eventos</vt:lpstr>
      <vt:lpstr>Apresentação do PowerPoint</vt:lpstr>
      <vt:lpstr>Estatística 2024 </vt:lpstr>
      <vt:lpstr>Estatística 2024 </vt:lpstr>
      <vt:lpstr>A PARTIR ABRIL/2025 REGIÕES DA CAPITAL  TAXAS DE 4% REGIÃO SERÃO RECOLHIDAS PELA REGIÃO </vt:lpstr>
      <vt:lpstr>Apresentação do PowerPoint</vt:lpstr>
      <vt:lpstr>Apresentação do PowerPoint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2021-01-06T11:24:04Z</dcterms:created>
  <dcterms:modified xsi:type="dcterms:W3CDTF">2025-04-02T14:19:51Z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